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753600" cy="7315200"/>
  <p:notesSz cx="9753600" cy="7315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6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7690" y="613420"/>
            <a:ext cx="8598218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440" y="321109"/>
            <a:ext cx="2276719" cy="54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8920" y="1724660"/>
            <a:ext cx="8615759" cy="2889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rgm.meb.gov.tr/meb_iys_dosyalar/2020_07/17143025_SINIF_REHBERLYK_PROGRAMI_2020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rgm.meb.gov.tr/meb_iys_dosyalar/2021_09/03011848_YLKOKUL_SINIF_REHBERLYK_ETKYNLYKLERYYYY.pdf" TargetMode="External"/><Relationship Id="rId4" Type="http://schemas.openxmlformats.org/officeDocument/2006/relationships/hyperlink" Target="https://orgm.meb.gov.tr/meb_iys_dosyalar/2021_09/03105548_Okul_Oncesi_SYnYf_Rehberlik_Etkinlikleriiii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9029699" cy="6315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3600" y="5943600"/>
            <a:ext cx="5217160" cy="3500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84250" marR="5080" indent="-972185">
              <a:lnSpc>
                <a:spcPts val="1950"/>
              </a:lnSpc>
              <a:spcBef>
                <a:spcPts val="219"/>
              </a:spcBef>
            </a:pPr>
            <a:r>
              <a:rPr lang="tr-TR" sz="4400" b="1" i="1" dirty="0" smtClean="0">
                <a:latin typeface="Trebuchet MS"/>
                <a:cs typeface="Trebuchet MS"/>
              </a:rPr>
              <a:t>Veli Sunumu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112007"/>
            <a:ext cx="6939666" cy="1474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9785" marR="5080" indent="-807720">
              <a:lnSpc>
                <a:spcPct val="100000"/>
              </a:lnSpc>
              <a:spcBef>
                <a:spcPts val="95"/>
              </a:spcBef>
            </a:pPr>
            <a:r>
              <a:rPr sz="4750" b="0" spc="-270" dirty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-105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7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-65" dirty="0">
                <a:solidFill>
                  <a:srgbClr val="000000"/>
                </a:solidFill>
                <a:latin typeface="Tahoma"/>
                <a:cs typeface="Tahoma"/>
              </a:rPr>
              <a:t>k</a:t>
            </a:r>
            <a:r>
              <a:rPr sz="4750" b="0" spc="-7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3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4750" b="0" spc="-275" dirty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sz="4750" b="0" spc="-6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750" b="0" spc="434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-50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4750" b="0" spc="-7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-65" dirty="0">
                <a:solidFill>
                  <a:srgbClr val="000000"/>
                </a:solidFill>
                <a:latin typeface="Tahoma"/>
                <a:cs typeface="Tahoma"/>
              </a:rPr>
              <a:t>k</a:t>
            </a:r>
            <a:r>
              <a:rPr sz="4750" b="0" spc="114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750" b="0" spc="-6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750" b="0" dirty="0">
                <a:solidFill>
                  <a:srgbClr val="000000"/>
                </a:solidFill>
                <a:latin typeface="Tahoma"/>
                <a:cs typeface="Tahoma"/>
              </a:rPr>
              <a:t>İlgi</a:t>
            </a:r>
            <a:r>
              <a:rPr sz="4750" b="0" spc="-6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750" b="0" spc="-180" dirty="0">
                <a:solidFill>
                  <a:srgbClr val="000000"/>
                </a:solidFill>
                <a:latin typeface="Tahoma"/>
                <a:cs typeface="Tahoma"/>
              </a:rPr>
              <a:t>v</a:t>
            </a:r>
            <a:r>
              <a:rPr sz="4750" b="0" spc="114" dirty="0">
                <a:solidFill>
                  <a:srgbClr val="000000"/>
                </a:solidFill>
                <a:latin typeface="Tahoma"/>
                <a:cs typeface="Tahoma"/>
              </a:rPr>
              <a:t>e  </a:t>
            </a:r>
            <a:r>
              <a:rPr sz="4750" b="0" spc="45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-215" dirty="0">
                <a:solidFill>
                  <a:srgbClr val="000000"/>
                </a:solidFill>
                <a:latin typeface="Tahoma"/>
                <a:cs typeface="Tahoma"/>
              </a:rPr>
              <a:t>ğ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3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4750" b="0" spc="-7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4750" b="0" spc="-3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4750" b="0" spc="3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4750" b="0" spc="-7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750" b="0" spc="7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750" b="0" spc="114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4750" b="0" spc="-6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4750" b="0" spc="-340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4750" b="0" spc="-4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4750" b="0" spc="7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4750" b="0" spc="-75" dirty="0">
                <a:solidFill>
                  <a:srgbClr val="000000"/>
                </a:solidFill>
                <a:latin typeface="Tahoma"/>
                <a:cs typeface="Tahoma"/>
              </a:rPr>
              <a:t>ı</a:t>
            </a:r>
            <a:r>
              <a:rPr sz="4750" b="0" spc="235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4750" b="0" spc="14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endParaRPr sz="4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01" y="1535790"/>
            <a:ext cx="8071484" cy="294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1200"/>
              </a:lnSpc>
              <a:spcBef>
                <a:spcPts val="100"/>
              </a:spcBef>
            </a:pPr>
            <a:r>
              <a:rPr sz="2100" b="1" spc="-60" dirty="0">
                <a:solidFill>
                  <a:srgbClr val="002060"/>
                </a:solidFill>
                <a:latin typeface="Trebuchet MS"/>
                <a:cs typeface="Trebuchet MS"/>
              </a:rPr>
              <a:t>c)</a:t>
            </a:r>
            <a:r>
              <a:rPr sz="2100" b="1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002060"/>
                </a:solidFill>
                <a:latin typeface="Trebuchet MS"/>
                <a:cs typeface="Trebuchet MS"/>
              </a:rPr>
              <a:t>Kişilik</a:t>
            </a:r>
            <a:r>
              <a:rPr sz="2100" b="1" spc="-2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b="1" spc="-45" dirty="0">
                <a:solidFill>
                  <a:srgbClr val="002060"/>
                </a:solidFill>
                <a:latin typeface="Trebuchet MS"/>
                <a:cs typeface="Trebuchet MS"/>
              </a:rPr>
              <a:t>Özellikleri:</a:t>
            </a:r>
            <a:r>
              <a:rPr sz="2100" b="1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latin typeface="Tahoma"/>
                <a:cs typeface="Tahoma"/>
              </a:rPr>
              <a:t>Kişiliğimiz</a:t>
            </a:r>
            <a:r>
              <a:rPr sz="2100" spc="-225" dirty="0">
                <a:latin typeface="Tahoma"/>
                <a:cs typeface="Tahoma"/>
              </a:rPr>
              <a:t> </a:t>
            </a:r>
            <a:r>
              <a:rPr sz="2100" spc="20" dirty="0">
                <a:latin typeface="Tahoma"/>
                <a:cs typeface="Tahoma"/>
              </a:rPr>
              <a:t>doğuştan</a:t>
            </a:r>
            <a:r>
              <a:rPr sz="2100" spc="-22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getirdiğimiz</a:t>
            </a:r>
            <a:r>
              <a:rPr sz="2100" spc="-22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özelliklerimiz</a:t>
            </a:r>
            <a:r>
              <a:rPr sz="2100" spc="-22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ve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sosyal </a:t>
            </a:r>
            <a:r>
              <a:rPr sz="2100" spc="10" dirty="0">
                <a:latin typeface="Tahoma"/>
                <a:cs typeface="Tahoma"/>
              </a:rPr>
              <a:t>çevremiz </a:t>
            </a:r>
            <a:r>
              <a:rPr sz="2100" spc="35" dirty="0">
                <a:latin typeface="Tahoma"/>
                <a:cs typeface="Tahoma"/>
              </a:rPr>
              <a:t>sonucu </a:t>
            </a:r>
            <a:r>
              <a:rPr sz="2100" spc="-15" dirty="0">
                <a:latin typeface="Tahoma"/>
                <a:cs typeface="Tahoma"/>
              </a:rPr>
              <a:t>şekillenir. </a:t>
            </a:r>
            <a:r>
              <a:rPr sz="2100" spc="60" dirty="0">
                <a:latin typeface="Tahoma"/>
                <a:cs typeface="Tahoma"/>
              </a:rPr>
              <a:t>Her </a:t>
            </a:r>
            <a:r>
              <a:rPr sz="2100" spc="10" dirty="0">
                <a:latin typeface="Tahoma"/>
                <a:cs typeface="Tahoma"/>
              </a:rPr>
              <a:t>bireyin </a:t>
            </a:r>
            <a:r>
              <a:rPr sz="2100" spc="-25" dirty="0">
                <a:latin typeface="Tahoma"/>
                <a:cs typeface="Tahoma"/>
              </a:rPr>
              <a:t>kişiliği </a:t>
            </a:r>
            <a:r>
              <a:rPr sz="2100" spc="25" dirty="0">
                <a:latin typeface="Tahoma"/>
                <a:cs typeface="Tahoma"/>
              </a:rPr>
              <a:t>birbirinden </a:t>
            </a:r>
            <a:r>
              <a:rPr sz="2100" spc="30" dirty="0">
                <a:latin typeface="Tahoma"/>
                <a:cs typeface="Tahoma"/>
              </a:rPr>
              <a:t> </a:t>
            </a:r>
            <a:r>
              <a:rPr sz="2100" spc="-15" dirty="0">
                <a:latin typeface="Tahoma"/>
                <a:cs typeface="Tahoma"/>
              </a:rPr>
              <a:t>farklıdır.</a:t>
            </a:r>
            <a:endParaRPr sz="21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2100" i="1" spc="-120" dirty="0">
                <a:solidFill>
                  <a:srgbClr val="002060"/>
                </a:solidFill>
                <a:latin typeface="Trebuchet MS"/>
                <a:cs typeface="Trebuchet MS"/>
              </a:rPr>
              <a:t>«Kariyer</a:t>
            </a:r>
            <a:r>
              <a:rPr sz="2100" i="1" spc="-2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145" dirty="0">
                <a:solidFill>
                  <a:srgbClr val="002060"/>
                </a:solidFill>
                <a:latin typeface="Trebuchet MS"/>
                <a:cs typeface="Trebuchet MS"/>
              </a:rPr>
              <a:t>gelişimi,</a:t>
            </a:r>
            <a:r>
              <a:rPr sz="2100" i="1" spc="-23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140" dirty="0">
                <a:solidFill>
                  <a:srgbClr val="002060"/>
                </a:solidFill>
                <a:latin typeface="Trebuchet MS"/>
                <a:cs typeface="Trebuchet MS"/>
              </a:rPr>
              <a:t>kişilik</a:t>
            </a:r>
            <a:r>
              <a:rPr sz="2100" i="1" spc="-23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130" dirty="0">
                <a:solidFill>
                  <a:srgbClr val="002060"/>
                </a:solidFill>
                <a:latin typeface="Trebuchet MS"/>
                <a:cs typeface="Trebuchet MS"/>
              </a:rPr>
              <a:t>özelliklerinden</a:t>
            </a:r>
            <a:r>
              <a:rPr sz="2100" i="1" spc="-2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70" dirty="0">
                <a:solidFill>
                  <a:srgbClr val="002060"/>
                </a:solidFill>
                <a:latin typeface="Trebuchet MS"/>
                <a:cs typeface="Trebuchet MS"/>
              </a:rPr>
              <a:t>bağımsız</a:t>
            </a:r>
            <a:r>
              <a:rPr sz="2100" i="1" spc="-23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145" dirty="0">
                <a:solidFill>
                  <a:srgbClr val="002060"/>
                </a:solidFill>
                <a:latin typeface="Trebuchet MS"/>
                <a:cs typeface="Trebuchet MS"/>
              </a:rPr>
              <a:t>gelişemez.»</a:t>
            </a:r>
            <a:endParaRPr sz="2100">
              <a:latin typeface="Trebuchet MS"/>
              <a:cs typeface="Trebuchet MS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b="1" i="1" spc="-70" dirty="0">
                <a:solidFill>
                  <a:srgbClr val="FF0000"/>
                </a:solidFill>
                <a:latin typeface="Trebuchet MS"/>
                <a:cs typeface="Trebuchet MS"/>
              </a:rPr>
              <a:t>Örneğin; </a:t>
            </a:r>
            <a:r>
              <a:rPr sz="2100" i="1" spc="-70" dirty="0">
                <a:solidFill>
                  <a:srgbClr val="002060"/>
                </a:solidFill>
                <a:latin typeface="Trebuchet MS"/>
                <a:cs typeface="Trebuchet MS"/>
              </a:rPr>
              <a:t>içedönük </a:t>
            </a:r>
            <a:r>
              <a:rPr sz="2100" i="1" spc="-140" dirty="0">
                <a:solidFill>
                  <a:srgbClr val="002060"/>
                </a:solidFill>
                <a:latin typeface="Trebuchet MS"/>
                <a:cs typeface="Trebuchet MS"/>
              </a:rPr>
              <a:t>kişilik </a:t>
            </a:r>
            <a:r>
              <a:rPr sz="2100" i="1" spc="-155" dirty="0">
                <a:solidFill>
                  <a:srgbClr val="002060"/>
                </a:solidFill>
                <a:latin typeface="Trebuchet MS"/>
                <a:cs typeface="Trebuchet MS"/>
              </a:rPr>
              <a:t>özellikleri </a:t>
            </a:r>
            <a:r>
              <a:rPr sz="2100" i="1" spc="-120" dirty="0">
                <a:solidFill>
                  <a:srgbClr val="002060"/>
                </a:solidFill>
                <a:latin typeface="Trebuchet MS"/>
                <a:cs typeface="Trebuchet MS"/>
              </a:rPr>
              <a:t>sergileyen </a:t>
            </a:r>
            <a:r>
              <a:rPr sz="2100" i="1" spc="-85" dirty="0">
                <a:solidFill>
                  <a:srgbClr val="002060"/>
                </a:solidFill>
                <a:latin typeface="Trebuchet MS"/>
                <a:cs typeface="Trebuchet MS"/>
              </a:rPr>
              <a:t>bir </a:t>
            </a:r>
            <a:r>
              <a:rPr sz="2100" i="1" spc="-140" dirty="0">
                <a:solidFill>
                  <a:srgbClr val="002060"/>
                </a:solidFill>
                <a:latin typeface="Trebuchet MS"/>
                <a:cs typeface="Trebuchet MS"/>
              </a:rPr>
              <a:t>bireyin, </a:t>
            </a:r>
            <a:r>
              <a:rPr sz="2100" i="1" spc="-145" dirty="0">
                <a:solidFill>
                  <a:srgbClr val="002060"/>
                </a:solidFill>
                <a:latin typeface="Trebuchet MS"/>
                <a:cs typeface="Trebuchet MS"/>
              </a:rPr>
              <a:t>iletişim </a:t>
            </a:r>
            <a:r>
              <a:rPr sz="2100" i="1" spc="-114" dirty="0">
                <a:solidFill>
                  <a:srgbClr val="002060"/>
                </a:solidFill>
                <a:latin typeface="Trebuchet MS"/>
                <a:cs typeface="Trebuchet MS"/>
              </a:rPr>
              <a:t>becerisi </a:t>
            </a:r>
            <a:r>
              <a:rPr sz="2100" i="1" spc="-1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85" dirty="0">
                <a:solidFill>
                  <a:srgbClr val="002060"/>
                </a:solidFill>
                <a:latin typeface="Trebuchet MS"/>
                <a:cs typeface="Trebuchet MS"/>
              </a:rPr>
              <a:t>yüksek </a:t>
            </a:r>
            <a:r>
              <a:rPr sz="2100" i="1" spc="-120" dirty="0">
                <a:solidFill>
                  <a:srgbClr val="002060"/>
                </a:solidFill>
                <a:latin typeface="Trebuchet MS"/>
                <a:cs typeface="Trebuchet MS"/>
              </a:rPr>
              <a:t>mesleklerde </a:t>
            </a:r>
            <a:r>
              <a:rPr sz="2100" i="1" spc="-85" dirty="0">
                <a:solidFill>
                  <a:srgbClr val="002060"/>
                </a:solidFill>
                <a:latin typeface="Trebuchet MS"/>
                <a:cs typeface="Trebuchet MS"/>
              </a:rPr>
              <a:t>başarılı </a:t>
            </a:r>
            <a:r>
              <a:rPr sz="2100" i="1" spc="-30" dirty="0">
                <a:solidFill>
                  <a:srgbClr val="002060"/>
                </a:solidFill>
                <a:latin typeface="Trebuchet MS"/>
                <a:cs typeface="Trebuchet MS"/>
              </a:rPr>
              <a:t>olma </a:t>
            </a:r>
            <a:r>
              <a:rPr sz="2100" i="1" spc="-150" dirty="0">
                <a:solidFill>
                  <a:srgbClr val="002060"/>
                </a:solidFill>
                <a:latin typeface="Trebuchet MS"/>
                <a:cs typeface="Trebuchet MS"/>
              </a:rPr>
              <a:t>ihtimali, </a:t>
            </a:r>
            <a:r>
              <a:rPr sz="2100" i="1" spc="-40" dirty="0">
                <a:solidFill>
                  <a:srgbClr val="002060"/>
                </a:solidFill>
                <a:latin typeface="Trebuchet MS"/>
                <a:cs typeface="Trebuchet MS"/>
              </a:rPr>
              <a:t>dışadönük </a:t>
            </a:r>
            <a:r>
              <a:rPr sz="2100" i="1" spc="-140" dirty="0">
                <a:solidFill>
                  <a:srgbClr val="002060"/>
                </a:solidFill>
                <a:latin typeface="Trebuchet MS"/>
                <a:cs typeface="Trebuchet MS"/>
              </a:rPr>
              <a:t>bireylere </a:t>
            </a:r>
            <a:r>
              <a:rPr sz="2100" i="1" spc="-75" dirty="0">
                <a:solidFill>
                  <a:srgbClr val="002060"/>
                </a:solidFill>
                <a:latin typeface="Trebuchet MS"/>
                <a:cs typeface="Trebuchet MS"/>
              </a:rPr>
              <a:t>göre </a:t>
            </a:r>
            <a:r>
              <a:rPr sz="2100" i="1" spc="10" dirty="0">
                <a:solidFill>
                  <a:srgbClr val="002060"/>
                </a:solidFill>
                <a:latin typeface="Trebuchet MS"/>
                <a:cs typeface="Trebuchet MS"/>
              </a:rPr>
              <a:t>daha </a:t>
            </a:r>
            <a:r>
              <a:rPr sz="2100" i="1" spc="-6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100" i="1" spc="-100" dirty="0">
                <a:solidFill>
                  <a:srgbClr val="002060"/>
                </a:solidFill>
                <a:latin typeface="Trebuchet MS"/>
                <a:cs typeface="Trebuchet MS"/>
              </a:rPr>
              <a:t>düşüktür.</a:t>
            </a:r>
            <a:endParaRPr sz="2100">
              <a:latin typeface="Trebuchet MS"/>
              <a:cs typeface="Trebuchet MS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spc="25" dirty="0">
                <a:latin typeface="Tahoma"/>
                <a:cs typeface="Tahoma"/>
              </a:rPr>
              <a:t>Mesleğin </a:t>
            </a:r>
            <a:r>
              <a:rPr sz="2100" spc="-5" dirty="0">
                <a:latin typeface="Tahoma"/>
                <a:cs typeface="Tahoma"/>
              </a:rPr>
              <a:t>özellikleri </a:t>
            </a:r>
            <a:r>
              <a:rPr sz="2100" spc="10" dirty="0">
                <a:latin typeface="Tahoma"/>
                <a:cs typeface="Tahoma"/>
              </a:rPr>
              <a:t>ile </a:t>
            </a:r>
            <a:r>
              <a:rPr sz="2100" spc="5" dirty="0">
                <a:latin typeface="Tahoma"/>
                <a:cs typeface="Tahoma"/>
              </a:rPr>
              <a:t>kişinin </a:t>
            </a:r>
            <a:r>
              <a:rPr sz="2100" spc="-5" dirty="0">
                <a:latin typeface="Tahoma"/>
                <a:cs typeface="Tahoma"/>
              </a:rPr>
              <a:t>özellikleri </a:t>
            </a:r>
            <a:r>
              <a:rPr sz="2100" spc="20" dirty="0">
                <a:latin typeface="Tahoma"/>
                <a:cs typeface="Tahoma"/>
              </a:rPr>
              <a:t>uyuşursa </a:t>
            </a:r>
            <a:r>
              <a:rPr sz="2100" spc="10" dirty="0">
                <a:latin typeface="Tahoma"/>
                <a:cs typeface="Tahoma"/>
              </a:rPr>
              <a:t>bireyin </a:t>
            </a:r>
            <a:r>
              <a:rPr sz="2100" spc="-15" dirty="0">
                <a:latin typeface="Tahoma"/>
                <a:cs typeface="Tahoma"/>
              </a:rPr>
              <a:t>yaptığı </a:t>
            </a:r>
            <a:r>
              <a:rPr sz="2100" dirty="0">
                <a:latin typeface="Tahoma"/>
                <a:cs typeface="Tahoma"/>
              </a:rPr>
              <a:t>işte </a:t>
            </a:r>
            <a:r>
              <a:rPr sz="2100" spc="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h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-10" dirty="0">
                <a:latin typeface="Tahoma"/>
                <a:cs typeface="Tahoma"/>
              </a:rPr>
              <a:t>aşa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ıl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45" dirty="0">
                <a:latin typeface="Tahoma"/>
                <a:cs typeface="Tahoma"/>
              </a:rPr>
              <a:t>ünü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1545" y="4819852"/>
            <a:ext cx="488315" cy="876935"/>
          </a:xfrm>
          <a:custGeom>
            <a:avLst/>
            <a:gdLst/>
            <a:ahLst/>
            <a:cxnLst/>
            <a:rect l="l" t="t" r="r" b="b"/>
            <a:pathLst>
              <a:path w="488314" h="876935">
                <a:moveTo>
                  <a:pt x="487794" y="626605"/>
                </a:moveTo>
                <a:lnTo>
                  <a:pt x="483984" y="617423"/>
                </a:lnTo>
                <a:lnTo>
                  <a:pt x="483628" y="616559"/>
                </a:lnTo>
                <a:lnTo>
                  <a:pt x="478650" y="613308"/>
                </a:lnTo>
                <a:lnTo>
                  <a:pt x="372198" y="613308"/>
                </a:lnTo>
                <a:lnTo>
                  <a:pt x="372198" y="27178"/>
                </a:lnTo>
                <a:lnTo>
                  <a:pt x="372198" y="13589"/>
                </a:lnTo>
                <a:lnTo>
                  <a:pt x="372198" y="6121"/>
                </a:lnTo>
                <a:lnTo>
                  <a:pt x="366179" y="0"/>
                </a:lnTo>
                <a:lnTo>
                  <a:pt x="121742" y="0"/>
                </a:lnTo>
                <a:lnTo>
                  <a:pt x="115722" y="6121"/>
                </a:lnTo>
                <a:lnTo>
                  <a:pt x="115722" y="613308"/>
                </a:lnTo>
                <a:lnTo>
                  <a:pt x="14617" y="613308"/>
                </a:lnTo>
                <a:lnTo>
                  <a:pt x="9169" y="613206"/>
                </a:lnTo>
                <a:lnTo>
                  <a:pt x="4203" y="616458"/>
                </a:lnTo>
                <a:lnTo>
                  <a:pt x="0" y="626605"/>
                </a:lnTo>
                <a:lnTo>
                  <a:pt x="1054" y="632447"/>
                </a:lnTo>
                <a:lnTo>
                  <a:pt x="234124" y="872197"/>
                </a:lnTo>
                <a:lnTo>
                  <a:pt x="236702" y="874877"/>
                </a:lnTo>
                <a:lnTo>
                  <a:pt x="240233" y="876312"/>
                </a:lnTo>
                <a:lnTo>
                  <a:pt x="247497" y="876312"/>
                </a:lnTo>
                <a:lnTo>
                  <a:pt x="251028" y="874776"/>
                </a:lnTo>
                <a:lnTo>
                  <a:pt x="253619" y="872197"/>
                </a:lnTo>
                <a:lnTo>
                  <a:pt x="262928" y="862622"/>
                </a:lnTo>
                <a:lnTo>
                  <a:pt x="479056" y="640486"/>
                </a:lnTo>
                <a:lnTo>
                  <a:pt x="486778" y="632536"/>
                </a:lnTo>
                <a:lnTo>
                  <a:pt x="487794" y="626897"/>
                </a:lnTo>
                <a:lnTo>
                  <a:pt x="487794" y="62660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87" y="1535790"/>
            <a:ext cx="7915909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01200"/>
              </a:lnSpc>
              <a:spcBef>
                <a:spcPts val="100"/>
              </a:spcBef>
            </a:pPr>
            <a:r>
              <a:rPr sz="2100" b="1" spc="-150" dirty="0">
                <a:solidFill>
                  <a:srgbClr val="002060"/>
                </a:solidFill>
                <a:latin typeface="Tahoma"/>
                <a:cs typeface="Tahoma"/>
              </a:rPr>
              <a:t>d) </a:t>
            </a:r>
            <a:r>
              <a:rPr sz="2100" b="1" spc="-40" dirty="0">
                <a:solidFill>
                  <a:srgbClr val="002060"/>
                </a:solidFill>
                <a:latin typeface="Tahoma"/>
                <a:cs typeface="Tahoma"/>
              </a:rPr>
              <a:t>Meslek </a:t>
            </a:r>
            <a:r>
              <a:rPr sz="2100" b="1" spc="-95" dirty="0">
                <a:solidFill>
                  <a:srgbClr val="002060"/>
                </a:solidFill>
                <a:latin typeface="Tahoma"/>
                <a:cs typeface="Tahoma"/>
              </a:rPr>
              <a:t>Değerleri: </a:t>
            </a:r>
            <a:r>
              <a:rPr sz="2100" spc="-100" dirty="0">
                <a:latin typeface="Verdana"/>
                <a:cs typeface="Verdana"/>
              </a:rPr>
              <a:t>Bir </a:t>
            </a:r>
            <a:r>
              <a:rPr sz="2100" spc="-140" dirty="0">
                <a:latin typeface="Verdana"/>
                <a:cs typeface="Verdana"/>
              </a:rPr>
              <a:t>mesleğin seçilmesi </a:t>
            </a:r>
            <a:r>
              <a:rPr sz="2100" spc="-114" dirty="0">
                <a:latin typeface="Verdana"/>
                <a:cs typeface="Verdana"/>
              </a:rPr>
              <a:t>sonucunda </a:t>
            </a:r>
            <a:r>
              <a:rPr sz="2100" spc="-140" dirty="0">
                <a:latin typeface="Verdana"/>
                <a:cs typeface="Verdana"/>
              </a:rPr>
              <a:t>mesleğin </a:t>
            </a:r>
            <a:r>
              <a:rPr sz="2100" spc="-135" dirty="0">
                <a:latin typeface="Verdana"/>
                <a:cs typeface="Verdana"/>
              </a:rPr>
              <a:t> </a:t>
            </a:r>
            <a:r>
              <a:rPr sz="2100" spc="-170" dirty="0">
                <a:latin typeface="Verdana"/>
                <a:cs typeface="Verdana"/>
              </a:rPr>
              <a:t>s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229" dirty="0">
                <a:latin typeface="Verdana"/>
                <a:cs typeface="Verdana"/>
              </a:rPr>
              <a:t>ğ</a:t>
            </a:r>
            <a:r>
              <a:rPr sz="2100" spc="-130" dirty="0">
                <a:latin typeface="Verdana"/>
                <a:cs typeface="Verdana"/>
              </a:rPr>
              <a:t>l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260" dirty="0">
                <a:latin typeface="Verdana"/>
                <a:cs typeface="Verdana"/>
              </a:rPr>
              <a:t>y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170" dirty="0">
                <a:latin typeface="Verdana"/>
                <a:cs typeface="Verdana"/>
              </a:rPr>
              <a:t>c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229" dirty="0">
                <a:latin typeface="Verdana"/>
                <a:cs typeface="Verdana"/>
              </a:rPr>
              <a:t>ğ</a:t>
            </a:r>
            <a:r>
              <a:rPr sz="2100" spc="-40" dirty="0">
                <a:latin typeface="Verdana"/>
                <a:cs typeface="Verdana"/>
              </a:rPr>
              <a:t>ı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spc="-215" dirty="0">
                <a:latin typeface="Verdana"/>
                <a:cs typeface="Verdana"/>
              </a:rPr>
              <a:t>k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200" dirty="0">
                <a:latin typeface="Verdana"/>
                <a:cs typeface="Verdana"/>
              </a:rPr>
              <a:t>z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110" dirty="0">
                <a:latin typeface="Verdana"/>
                <a:cs typeface="Verdana"/>
              </a:rPr>
              <a:t>n</a:t>
            </a:r>
            <a:r>
              <a:rPr sz="2100" spc="-80" dirty="0">
                <a:latin typeface="Verdana"/>
                <a:cs typeface="Verdana"/>
              </a:rPr>
              <a:t>ç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110" dirty="0">
                <a:latin typeface="Verdana"/>
                <a:cs typeface="Verdana"/>
              </a:rPr>
              <a:t>n</a:t>
            </a:r>
            <a:r>
              <a:rPr sz="2100" spc="-130" dirty="0">
                <a:latin typeface="Verdana"/>
                <a:cs typeface="Verdana"/>
              </a:rPr>
              <a:t>l</a:t>
            </a:r>
            <a:r>
              <a:rPr sz="2100" spc="-165" dirty="0">
                <a:latin typeface="Verdana"/>
                <a:cs typeface="Verdana"/>
              </a:rPr>
              <a:t>a</a:t>
            </a:r>
            <a:r>
              <a:rPr sz="2100" spc="-150" dirty="0">
                <a:latin typeface="Verdana"/>
                <a:cs typeface="Verdana"/>
              </a:rPr>
              <a:t>m</a:t>
            </a:r>
            <a:r>
              <a:rPr sz="2100" spc="-130" dirty="0">
                <a:latin typeface="Verdana"/>
                <a:cs typeface="Verdana"/>
              </a:rPr>
              <a:t>ı</a:t>
            </a:r>
            <a:r>
              <a:rPr sz="2100" spc="-110" dirty="0">
                <a:latin typeface="Verdana"/>
                <a:cs typeface="Verdana"/>
              </a:rPr>
              <a:t>n</a:t>
            </a:r>
            <a:r>
              <a:rPr sz="2100" spc="-75" dirty="0">
                <a:latin typeface="Verdana"/>
                <a:cs typeface="Verdana"/>
              </a:rPr>
              <a:t>a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spc="-229" dirty="0">
                <a:latin typeface="Verdana"/>
                <a:cs typeface="Verdana"/>
              </a:rPr>
              <a:t>g</a:t>
            </a:r>
            <a:r>
              <a:rPr sz="2100" spc="-145" dirty="0">
                <a:latin typeface="Verdana"/>
                <a:cs typeface="Verdana"/>
              </a:rPr>
              <a:t>e</a:t>
            </a:r>
            <a:r>
              <a:rPr sz="2100" spc="-130" dirty="0">
                <a:latin typeface="Verdana"/>
                <a:cs typeface="Verdana"/>
              </a:rPr>
              <a:t>l</a:t>
            </a:r>
            <a:r>
              <a:rPr sz="2100" spc="-150" dirty="0">
                <a:latin typeface="Verdana"/>
                <a:cs typeface="Verdana"/>
              </a:rPr>
              <a:t>m</a:t>
            </a:r>
            <a:r>
              <a:rPr sz="2100" spc="-145" dirty="0">
                <a:latin typeface="Verdana"/>
                <a:cs typeface="Verdana"/>
              </a:rPr>
              <a:t>e</a:t>
            </a:r>
            <a:r>
              <a:rPr sz="2100" spc="-215" dirty="0">
                <a:latin typeface="Verdana"/>
                <a:cs typeface="Verdana"/>
              </a:rPr>
              <a:t>k</a:t>
            </a:r>
            <a:r>
              <a:rPr sz="2100" spc="-165" dirty="0">
                <a:latin typeface="Verdana"/>
                <a:cs typeface="Verdana"/>
              </a:rPr>
              <a:t>t</a:t>
            </a:r>
            <a:r>
              <a:rPr sz="2100" spc="-145" dirty="0">
                <a:latin typeface="Verdana"/>
                <a:cs typeface="Verdana"/>
              </a:rPr>
              <a:t>e</a:t>
            </a:r>
            <a:r>
              <a:rPr sz="2100" spc="-95" dirty="0">
                <a:latin typeface="Verdana"/>
                <a:cs typeface="Verdana"/>
              </a:rPr>
              <a:t>d</a:t>
            </a:r>
            <a:r>
              <a:rPr sz="2100" spc="-130" dirty="0">
                <a:latin typeface="Verdana"/>
                <a:cs typeface="Verdana"/>
              </a:rPr>
              <a:t>i</a:t>
            </a:r>
            <a:r>
              <a:rPr sz="2100" spc="-120" dirty="0">
                <a:latin typeface="Verdana"/>
                <a:cs typeface="Verdana"/>
              </a:rPr>
              <a:t>r</a:t>
            </a:r>
            <a:r>
              <a:rPr sz="2100" spc="-200" dirty="0">
                <a:solidFill>
                  <a:srgbClr val="002060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spc="-114" dirty="0">
                <a:latin typeface="Verdana"/>
                <a:cs typeface="Verdana"/>
              </a:rPr>
              <a:t>Meslekler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spc="-150" dirty="0">
                <a:latin typeface="Verdana"/>
                <a:cs typeface="Verdana"/>
              </a:rPr>
              <a:t>ihtiyaçlarımıza</a:t>
            </a:r>
            <a:r>
              <a:rPr sz="2100" spc="-145" dirty="0">
                <a:latin typeface="Verdana"/>
                <a:cs typeface="Verdana"/>
              </a:rPr>
              <a:t> </a:t>
            </a:r>
            <a:r>
              <a:rPr sz="2100" spc="-150" dirty="0">
                <a:latin typeface="Verdana"/>
                <a:cs typeface="Verdana"/>
              </a:rPr>
              <a:t>yanıt</a:t>
            </a:r>
            <a:r>
              <a:rPr sz="2100" spc="-145" dirty="0">
                <a:latin typeface="Verdana"/>
                <a:cs typeface="Verdana"/>
              </a:rPr>
              <a:t> verdiği</a:t>
            </a:r>
            <a:r>
              <a:rPr sz="2100" spc="-140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düzeyde</a:t>
            </a:r>
            <a:r>
              <a:rPr sz="2100" spc="-130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değerlidir.</a:t>
            </a:r>
            <a:r>
              <a:rPr sz="2100" spc="-135" dirty="0">
                <a:latin typeface="Verdana"/>
                <a:cs typeface="Verdana"/>
              </a:rPr>
              <a:t> </a:t>
            </a:r>
            <a:r>
              <a:rPr sz="2100" spc="-85" dirty="0">
                <a:latin typeface="Verdana"/>
                <a:cs typeface="Verdana"/>
              </a:rPr>
              <a:t>Bu </a:t>
            </a:r>
            <a:r>
              <a:rPr sz="2100" spc="-80" dirty="0">
                <a:latin typeface="Verdana"/>
                <a:cs typeface="Verdana"/>
              </a:rPr>
              <a:t> </a:t>
            </a:r>
            <a:r>
              <a:rPr sz="2100" spc="-114" dirty="0">
                <a:latin typeface="Verdana"/>
                <a:cs typeface="Verdana"/>
              </a:rPr>
              <a:t>nedenle</a:t>
            </a:r>
            <a:r>
              <a:rPr sz="2100" spc="-110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herkes</a:t>
            </a:r>
            <a:r>
              <a:rPr sz="2100" spc="-130" dirty="0">
                <a:latin typeface="Verdana"/>
                <a:cs typeface="Verdana"/>
              </a:rPr>
              <a:t> değerlerine</a:t>
            </a:r>
            <a:r>
              <a:rPr sz="2100" spc="-125" dirty="0">
                <a:latin typeface="Verdana"/>
                <a:cs typeface="Verdana"/>
              </a:rPr>
              <a:t> </a:t>
            </a:r>
            <a:r>
              <a:rPr sz="2100" spc="-160" dirty="0">
                <a:latin typeface="Verdana"/>
                <a:cs typeface="Verdana"/>
              </a:rPr>
              <a:t>ve</a:t>
            </a:r>
            <a:r>
              <a:rPr sz="2100" spc="-155" dirty="0">
                <a:latin typeface="Verdana"/>
                <a:cs typeface="Verdana"/>
              </a:rPr>
              <a:t> </a:t>
            </a:r>
            <a:r>
              <a:rPr sz="2100" spc="-145" dirty="0">
                <a:latin typeface="Verdana"/>
                <a:cs typeface="Verdana"/>
              </a:rPr>
              <a:t>ihtiyaçlarına</a:t>
            </a:r>
            <a:r>
              <a:rPr sz="2100" spc="-140" dirty="0">
                <a:latin typeface="Verdana"/>
                <a:cs typeface="Verdana"/>
              </a:rPr>
              <a:t> </a:t>
            </a:r>
            <a:r>
              <a:rPr sz="2100" spc="-150" dirty="0">
                <a:latin typeface="Verdana"/>
                <a:cs typeface="Verdana"/>
              </a:rPr>
              <a:t>uygun</a:t>
            </a:r>
            <a:r>
              <a:rPr sz="2100" spc="-145" dirty="0">
                <a:latin typeface="Verdana"/>
                <a:cs typeface="Verdana"/>
              </a:rPr>
              <a:t> mesleğe </a:t>
            </a:r>
            <a:r>
              <a:rPr sz="2100" spc="-140" dirty="0">
                <a:latin typeface="Verdana"/>
                <a:cs typeface="Verdana"/>
              </a:rPr>
              <a:t> yönelmelidir.</a:t>
            </a:r>
            <a:endParaRPr sz="2100">
              <a:latin typeface="Verdana"/>
              <a:cs typeface="Verdana"/>
            </a:endParaRPr>
          </a:p>
          <a:p>
            <a:pPr marL="12700" marR="8890" algn="just">
              <a:lnSpc>
                <a:spcPct val="101200"/>
              </a:lnSpc>
            </a:pPr>
            <a:r>
              <a:rPr sz="2100" b="1" spc="-65" dirty="0">
                <a:solidFill>
                  <a:srgbClr val="FF0000"/>
                </a:solidFill>
                <a:latin typeface="Tahoma"/>
                <a:cs typeface="Tahoma"/>
              </a:rPr>
              <a:t>Para, 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toplumsal </a:t>
            </a:r>
            <a:r>
              <a:rPr sz="2100" b="1" spc="-80" dirty="0">
                <a:solidFill>
                  <a:srgbClr val="FF0000"/>
                </a:solidFill>
                <a:latin typeface="Tahoma"/>
                <a:cs typeface="Tahoma"/>
              </a:rPr>
              <a:t>saygınlık, </a:t>
            </a:r>
            <a:r>
              <a:rPr sz="2100" b="1" spc="-85" dirty="0">
                <a:solidFill>
                  <a:srgbClr val="FF0000"/>
                </a:solidFill>
                <a:latin typeface="Tahoma"/>
                <a:cs typeface="Tahoma"/>
              </a:rPr>
              <a:t>güvence, </a:t>
            </a:r>
            <a:r>
              <a:rPr sz="2100" b="1" spc="-60" dirty="0">
                <a:solidFill>
                  <a:srgbClr val="FF0000"/>
                </a:solidFill>
                <a:latin typeface="Tahoma"/>
                <a:cs typeface="Tahoma"/>
              </a:rPr>
              <a:t>düzenli 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yaşam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vb. 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meslek 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60" dirty="0">
                <a:solidFill>
                  <a:srgbClr val="FF0000"/>
                </a:solidFill>
                <a:latin typeface="Tahoma"/>
                <a:cs typeface="Tahoma"/>
              </a:rPr>
              <a:t>seçiminde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Tahoma"/>
                <a:cs typeface="Tahoma"/>
              </a:rPr>
              <a:t>ön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0" dirty="0">
                <a:solidFill>
                  <a:srgbClr val="FF0000"/>
                </a:solidFill>
                <a:latin typeface="Tahoma"/>
                <a:cs typeface="Tahoma"/>
              </a:rPr>
              <a:t>plana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çıkan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değerlere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30" dirty="0">
                <a:solidFill>
                  <a:srgbClr val="FF0000"/>
                </a:solidFill>
                <a:latin typeface="Tahoma"/>
                <a:cs typeface="Tahoma"/>
              </a:rPr>
              <a:t>örnek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0" dirty="0">
                <a:solidFill>
                  <a:srgbClr val="FF0000"/>
                </a:solidFill>
                <a:latin typeface="Tahoma"/>
                <a:cs typeface="Tahoma"/>
              </a:rPr>
              <a:t>olarak</a:t>
            </a:r>
            <a:r>
              <a:rPr sz="2100" b="1" spc="-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verilebilir.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798" y="4412624"/>
            <a:ext cx="2228849" cy="16097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47863" y="4656111"/>
            <a:ext cx="5346065" cy="1533525"/>
            <a:chOff x="3647863" y="4656111"/>
            <a:chExt cx="5346065" cy="1533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7863" y="4809727"/>
              <a:ext cx="2962275" cy="1114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162" y="4656111"/>
              <a:ext cx="2657474" cy="1533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46" y="1676505"/>
            <a:ext cx="95249" cy="95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5935" y="1535789"/>
            <a:ext cx="7488555" cy="164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100"/>
              </a:spcBef>
            </a:pPr>
            <a:r>
              <a:rPr sz="2100" spc="-110" dirty="0">
                <a:latin typeface="Verdana"/>
                <a:cs typeface="Verdana"/>
              </a:rPr>
              <a:t>Meslek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seçimine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25" dirty="0">
                <a:latin typeface="Verdana"/>
                <a:cs typeface="Verdana"/>
              </a:rPr>
              <a:t>giden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30" dirty="0">
                <a:latin typeface="Verdana"/>
                <a:cs typeface="Verdana"/>
              </a:rPr>
              <a:t>yolda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çocuklar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60" dirty="0">
                <a:latin typeface="Verdana"/>
                <a:cs typeface="Verdana"/>
              </a:rPr>
              <a:t>ve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gençler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20" dirty="0">
                <a:latin typeface="Verdana"/>
                <a:cs typeface="Verdana"/>
              </a:rPr>
              <a:t>birçok</a:t>
            </a:r>
            <a:r>
              <a:rPr sz="2100" spc="-270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evreden </a:t>
            </a:r>
            <a:r>
              <a:rPr sz="2100" spc="-725" dirty="0">
                <a:latin typeface="Verdana"/>
                <a:cs typeface="Verdana"/>
              </a:rPr>
              <a:t> </a:t>
            </a:r>
            <a:r>
              <a:rPr sz="2100" spc="-155" dirty="0">
                <a:latin typeface="Verdana"/>
                <a:cs typeface="Verdana"/>
              </a:rPr>
              <a:t>geçerler.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85" dirty="0">
                <a:latin typeface="Verdana"/>
                <a:cs typeface="Verdana"/>
              </a:rPr>
              <a:t>Bu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evrelerde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145" dirty="0">
                <a:latin typeface="Verdana"/>
                <a:cs typeface="Verdana"/>
              </a:rPr>
              <a:t>yapılması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gerekenler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130" dirty="0">
                <a:latin typeface="Verdana"/>
                <a:cs typeface="Verdana"/>
              </a:rPr>
              <a:t>çocukların</a:t>
            </a:r>
            <a:r>
              <a:rPr sz="2100" spc="-204" dirty="0">
                <a:latin typeface="Verdana"/>
                <a:cs typeface="Verdana"/>
              </a:rPr>
              <a:t> </a:t>
            </a:r>
            <a:r>
              <a:rPr sz="2100" spc="-150" dirty="0">
                <a:latin typeface="Verdana"/>
                <a:cs typeface="Verdana"/>
              </a:rPr>
              <a:t>yaşlarına </a:t>
            </a:r>
            <a:r>
              <a:rPr sz="2100" spc="-725" dirty="0">
                <a:latin typeface="Verdana"/>
                <a:cs typeface="Verdana"/>
              </a:rPr>
              <a:t> </a:t>
            </a:r>
            <a:r>
              <a:rPr sz="2100" spc="-120" dirty="0">
                <a:latin typeface="Verdana"/>
                <a:cs typeface="Verdana"/>
              </a:rPr>
              <a:t>göre</a:t>
            </a:r>
            <a:r>
              <a:rPr sz="2100" spc="-360" dirty="0">
                <a:latin typeface="Verdana"/>
                <a:cs typeface="Verdana"/>
              </a:rPr>
              <a:t> </a:t>
            </a:r>
            <a:r>
              <a:rPr sz="2100" spc="-155" dirty="0">
                <a:latin typeface="Verdana"/>
                <a:cs typeface="Verdana"/>
              </a:rPr>
              <a:t>değişmektedir.</a:t>
            </a:r>
            <a:endParaRPr sz="2100">
              <a:latin typeface="Verdana"/>
              <a:cs typeface="Verdana"/>
            </a:endParaRPr>
          </a:p>
          <a:p>
            <a:pPr marL="12700" marR="285115">
              <a:lnSpc>
                <a:spcPct val="101200"/>
              </a:lnSpc>
            </a:pPr>
            <a:r>
              <a:rPr sz="2100" b="1" spc="-20" dirty="0">
                <a:solidFill>
                  <a:srgbClr val="FF0000"/>
                </a:solidFill>
                <a:latin typeface="Tahoma"/>
                <a:cs typeface="Tahoma"/>
              </a:rPr>
              <a:t>Bu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5" dirty="0">
                <a:solidFill>
                  <a:srgbClr val="FF0000"/>
                </a:solidFill>
                <a:latin typeface="Tahoma"/>
                <a:cs typeface="Tahoma"/>
              </a:rPr>
              <a:t>evrelerden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önce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meslek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60" dirty="0">
                <a:solidFill>
                  <a:srgbClr val="FF0000"/>
                </a:solidFill>
                <a:latin typeface="Tahoma"/>
                <a:cs typeface="Tahoma"/>
              </a:rPr>
              <a:t>seçimi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ile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85" dirty="0">
                <a:solidFill>
                  <a:srgbClr val="FF0000"/>
                </a:solidFill>
                <a:latin typeface="Tahoma"/>
                <a:cs typeface="Tahoma"/>
              </a:rPr>
              <a:t>ilgili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bazı</a:t>
            </a:r>
            <a:r>
              <a:rPr sz="210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45" dirty="0">
                <a:solidFill>
                  <a:srgbClr val="FF0000"/>
                </a:solidFill>
                <a:latin typeface="Tahoma"/>
                <a:cs typeface="Tahoma"/>
              </a:rPr>
              <a:t>kavramları </a:t>
            </a:r>
            <a:r>
              <a:rPr sz="2100" b="1" spc="-6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50" dirty="0">
                <a:solidFill>
                  <a:srgbClr val="FF0000"/>
                </a:solidFill>
                <a:latin typeface="Tahoma"/>
                <a:cs typeface="Tahoma"/>
              </a:rPr>
              <a:t>ele</a:t>
            </a:r>
            <a:r>
              <a:rPr sz="2100" b="1" spc="-2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0000"/>
                </a:solidFill>
                <a:latin typeface="Tahoma"/>
                <a:cs typeface="Tahoma"/>
              </a:rPr>
              <a:t>alalım: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693" y="4502493"/>
            <a:ext cx="2533650" cy="2066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687" y="690228"/>
            <a:ext cx="2475865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260" dirty="0">
                <a:latin typeface="Verdana"/>
                <a:cs typeface="Verdana"/>
              </a:rPr>
              <a:t>B</a:t>
            </a:r>
            <a:r>
              <a:rPr b="0" spc="-254" dirty="0">
                <a:latin typeface="Verdana"/>
                <a:cs typeface="Verdana"/>
              </a:rPr>
              <a:t>e</a:t>
            </a:r>
            <a:r>
              <a:rPr b="0" spc="-200" dirty="0">
                <a:latin typeface="Verdana"/>
                <a:cs typeface="Verdana"/>
              </a:rPr>
              <a:t>n</a:t>
            </a:r>
            <a:r>
              <a:rPr b="0" spc="-210" dirty="0">
                <a:latin typeface="Verdana"/>
                <a:cs typeface="Verdana"/>
              </a:rPr>
              <a:t>li</a:t>
            </a:r>
            <a:r>
              <a:rPr b="0" spc="-225" dirty="0">
                <a:latin typeface="Verdana"/>
                <a:cs typeface="Verdana"/>
              </a:rPr>
              <a:t>k</a:t>
            </a:r>
            <a:r>
              <a:rPr b="0" spc="-585" dirty="0">
                <a:latin typeface="Verdana"/>
                <a:cs typeface="Verdana"/>
              </a:rPr>
              <a:t> </a:t>
            </a:r>
            <a:r>
              <a:rPr b="0" spc="-114" dirty="0">
                <a:latin typeface="Verdana"/>
                <a:cs typeface="Verdana"/>
              </a:rPr>
              <a:t>N</a:t>
            </a:r>
            <a:r>
              <a:rPr b="0" spc="-254" dirty="0">
                <a:latin typeface="Verdana"/>
                <a:cs typeface="Verdana"/>
              </a:rPr>
              <a:t>e</a:t>
            </a:r>
            <a:r>
              <a:rPr b="0" spc="-170" dirty="0">
                <a:latin typeface="Verdana"/>
                <a:cs typeface="Verdana"/>
              </a:rPr>
              <a:t>d</a:t>
            </a:r>
            <a:r>
              <a:rPr b="0" spc="-210" dirty="0">
                <a:latin typeface="Verdana"/>
                <a:cs typeface="Verdana"/>
              </a:rPr>
              <a:t>i</a:t>
            </a:r>
            <a:r>
              <a:rPr b="0" spc="-200" dirty="0">
                <a:latin typeface="Verdana"/>
                <a:cs typeface="Verdana"/>
              </a:rPr>
              <a:t>r</a:t>
            </a:r>
            <a:r>
              <a:rPr b="0" spc="-390" dirty="0">
                <a:latin typeface="Verdana"/>
                <a:cs typeface="Verdana"/>
              </a:rPr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44" y="1520480"/>
            <a:ext cx="97822" cy="97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0697" y="1379828"/>
            <a:ext cx="8098155" cy="3583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715" algn="just">
              <a:lnSpc>
                <a:spcPts val="2540"/>
              </a:lnSpc>
              <a:spcBef>
                <a:spcPts val="229"/>
              </a:spcBef>
            </a:pPr>
            <a:r>
              <a:rPr sz="2150" spc="-170" dirty="0">
                <a:latin typeface="Verdana"/>
                <a:cs typeface="Verdana"/>
              </a:rPr>
              <a:t>İnsanın </a:t>
            </a:r>
            <a:r>
              <a:rPr sz="2150" spc="-135" dirty="0">
                <a:latin typeface="Verdana"/>
                <a:cs typeface="Verdana"/>
              </a:rPr>
              <a:t>kendisinde </a:t>
            </a:r>
            <a:r>
              <a:rPr sz="2150" spc="-165" dirty="0">
                <a:latin typeface="Verdana"/>
                <a:cs typeface="Verdana"/>
              </a:rPr>
              <a:t>var </a:t>
            </a:r>
            <a:r>
              <a:rPr sz="2150" spc="-125" dirty="0">
                <a:latin typeface="Verdana"/>
                <a:cs typeface="Verdana"/>
              </a:rPr>
              <a:t>olduğunu </a:t>
            </a:r>
            <a:r>
              <a:rPr sz="2150" spc="-130" dirty="0">
                <a:latin typeface="Verdana"/>
                <a:cs typeface="Verdana"/>
              </a:rPr>
              <a:t>düşündüğü </a:t>
            </a:r>
            <a:r>
              <a:rPr sz="2150" spc="-160" dirty="0">
                <a:latin typeface="Verdana"/>
                <a:cs typeface="Verdana"/>
              </a:rPr>
              <a:t>özellikleri, </a:t>
            </a:r>
            <a:r>
              <a:rPr sz="2150" spc="-170" dirty="0">
                <a:latin typeface="Verdana"/>
                <a:cs typeface="Verdana"/>
              </a:rPr>
              <a:t>amaçları, </a:t>
            </a:r>
            <a:r>
              <a:rPr sz="2150" spc="-165" dirty="0">
                <a:latin typeface="Verdana"/>
                <a:cs typeface="Verdana"/>
              </a:rPr>
              <a:t> </a:t>
            </a:r>
            <a:r>
              <a:rPr sz="2150" spc="-175" dirty="0">
                <a:latin typeface="Verdana"/>
                <a:cs typeface="Verdana"/>
              </a:rPr>
              <a:t>yetenekleri, </a:t>
            </a:r>
            <a:r>
              <a:rPr sz="2150" spc="-130" dirty="0">
                <a:latin typeface="Verdana"/>
                <a:cs typeface="Verdana"/>
              </a:rPr>
              <a:t>idealleri </a:t>
            </a:r>
            <a:r>
              <a:rPr sz="2150" spc="-170" dirty="0">
                <a:latin typeface="Verdana"/>
                <a:cs typeface="Verdana"/>
              </a:rPr>
              <a:t>kapsayan </a:t>
            </a:r>
            <a:r>
              <a:rPr sz="2150" spc="-95" dirty="0">
                <a:latin typeface="Verdana"/>
                <a:cs typeface="Verdana"/>
              </a:rPr>
              <a:t>bir </a:t>
            </a:r>
            <a:r>
              <a:rPr sz="2150" spc="-140" dirty="0">
                <a:latin typeface="Verdana"/>
                <a:cs typeface="Verdana"/>
              </a:rPr>
              <a:t>unsurdur. </a:t>
            </a:r>
            <a:r>
              <a:rPr sz="2150" spc="-150" dirty="0">
                <a:latin typeface="Verdana"/>
                <a:cs typeface="Verdana"/>
              </a:rPr>
              <a:t>Bireyin </a:t>
            </a:r>
            <a:r>
              <a:rPr sz="2150" spc="-135" dirty="0">
                <a:latin typeface="Verdana"/>
                <a:cs typeface="Verdana"/>
              </a:rPr>
              <a:t>benlik </a:t>
            </a:r>
            <a:r>
              <a:rPr sz="2150" spc="-150" dirty="0">
                <a:latin typeface="Verdana"/>
                <a:cs typeface="Verdana"/>
              </a:rPr>
              <a:t>gelişimi 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125" dirty="0">
                <a:latin typeface="Verdana"/>
                <a:cs typeface="Verdana"/>
              </a:rPr>
              <a:t>h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80" dirty="0">
                <a:latin typeface="Verdana"/>
                <a:cs typeface="Verdana"/>
              </a:rPr>
              <a:t>m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85" dirty="0">
                <a:latin typeface="Verdana"/>
                <a:cs typeface="Verdana"/>
              </a:rPr>
              <a:t>ç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280" dirty="0">
                <a:latin typeface="Verdana"/>
                <a:cs typeface="Verdana"/>
              </a:rPr>
              <a:t>v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180" dirty="0">
                <a:latin typeface="Verdana"/>
                <a:cs typeface="Verdana"/>
              </a:rPr>
              <a:t>s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45" dirty="0">
                <a:latin typeface="Verdana"/>
                <a:cs typeface="Verdana"/>
              </a:rPr>
              <a:t>l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14" dirty="0">
                <a:latin typeface="Verdana"/>
                <a:cs typeface="Verdana"/>
              </a:rPr>
              <a:t>f</a:t>
            </a:r>
            <a:r>
              <a:rPr sz="2150" spc="-180" dirty="0">
                <a:latin typeface="Verdana"/>
                <a:cs typeface="Verdana"/>
              </a:rPr>
              <a:t>a</a:t>
            </a:r>
            <a:r>
              <a:rPr sz="2150" spc="-229" dirty="0">
                <a:latin typeface="Verdana"/>
                <a:cs typeface="Verdana"/>
              </a:rPr>
              <a:t>k</a:t>
            </a:r>
            <a:r>
              <a:rPr sz="2150" spc="-175" dirty="0">
                <a:latin typeface="Verdana"/>
                <a:cs typeface="Verdana"/>
              </a:rPr>
              <a:t>t</a:t>
            </a:r>
            <a:r>
              <a:rPr sz="2150" spc="-90" dirty="0">
                <a:latin typeface="Verdana"/>
                <a:cs typeface="Verdana"/>
              </a:rPr>
              <a:t>ö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35" dirty="0">
                <a:latin typeface="Verdana"/>
                <a:cs typeface="Verdana"/>
              </a:rPr>
              <a:t>l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05" dirty="0">
                <a:latin typeface="Verdana"/>
                <a:cs typeface="Verdana"/>
              </a:rPr>
              <a:t>d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35" dirty="0">
                <a:latin typeface="Verdana"/>
                <a:cs typeface="Verdana"/>
              </a:rPr>
              <a:t>n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25" dirty="0">
                <a:latin typeface="Verdana"/>
                <a:cs typeface="Verdana"/>
              </a:rPr>
              <a:t>h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80" dirty="0">
                <a:latin typeface="Verdana"/>
                <a:cs typeface="Verdana"/>
              </a:rPr>
              <a:t>m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05" dirty="0">
                <a:latin typeface="Verdana"/>
                <a:cs typeface="Verdana"/>
              </a:rPr>
              <a:t>d</a:t>
            </a:r>
            <a:r>
              <a:rPr sz="2150" spc="-70" dirty="0">
                <a:latin typeface="Verdana"/>
                <a:cs typeface="Verdana"/>
              </a:rPr>
              <a:t>e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05" dirty="0">
                <a:latin typeface="Verdana"/>
                <a:cs typeface="Verdana"/>
              </a:rPr>
              <a:t>b</a:t>
            </a:r>
            <a:r>
              <a:rPr sz="2150" spc="-135" dirty="0">
                <a:latin typeface="Verdana"/>
                <a:cs typeface="Verdana"/>
              </a:rPr>
              <a:t>i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275" dirty="0">
                <a:latin typeface="Verdana"/>
                <a:cs typeface="Verdana"/>
              </a:rPr>
              <a:t>y</a:t>
            </a:r>
            <a:r>
              <a:rPr sz="2150" spc="-180" dirty="0">
                <a:latin typeface="Verdana"/>
                <a:cs typeface="Verdana"/>
              </a:rPr>
              <a:t>s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45" dirty="0">
                <a:latin typeface="Verdana"/>
                <a:cs typeface="Verdana"/>
              </a:rPr>
              <a:t>l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14" dirty="0">
                <a:latin typeface="Verdana"/>
                <a:cs typeface="Verdana"/>
              </a:rPr>
              <a:t>f</a:t>
            </a:r>
            <a:r>
              <a:rPr sz="2150" spc="-180" dirty="0">
                <a:latin typeface="Verdana"/>
                <a:cs typeface="Verdana"/>
              </a:rPr>
              <a:t>a</a:t>
            </a:r>
            <a:r>
              <a:rPr sz="2150" spc="-229" dirty="0">
                <a:latin typeface="Verdana"/>
                <a:cs typeface="Verdana"/>
              </a:rPr>
              <a:t>k</a:t>
            </a:r>
            <a:r>
              <a:rPr sz="2150" spc="-175" dirty="0">
                <a:latin typeface="Verdana"/>
                <a:cs typeface="Verdana"/>
              </a:rPr>
              <a:t>t</a:t>
            </a:r>
            <a:r>
              <a:rPr sz="2150" spc="-90" dirty="0">
                <a:latin typeface="Verdana"/>
                <a:cs typeface="Verdana"/>
              </a:rPr>
              <a:t>ö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35" dirty="0">
                <a:latin typeface="Verdana"/>
                <a:cs typeface="Verdana"/>
              </a:rPr>
              <a:t>l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105" dirty="0">
                <a:latin typeface="Verdana"/>
                <a:cs typeface="Verdana"/>
              </a:rPr>
              <a:t>d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35" dirty="0">
                <a:latin typeface="Verdana"/>
                <a:cs typeface="Verdana"/>
              </a:rPr>
              <a:t>n</a:t>
            </a:r>
            <a:r>
              <a:rPr sz="2150" spc="-370" dirty="0">
                <a:latin typeface="Verdana"/>
                <a:cs typeface="Verdana"/>
              </a:rPr>
              <a:t> 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175" dirty="0">
                <a:latin typeface="Verdana"/>
                <a:cs typeface="Verdana"/>
              </a:rPr>
              <a:t>t</a:t>
            </a:r>
            <a:r>
              <a:rPr sz="2150" spc="-229" dirty="0">
                <a:latin typeface="Verdana"/>
                <a:cs typeface="Verdana"/>
              </a:rPr>
              <a:t>k</a:t>
            </a:r>
            <a:r>
              <a:rPr sz="2150" spc="-135" dirty="0">
                <a:latin typeface="Verdana"/>
                <a:cs typeface="Verdana"/>
              </a:rPr>
              <a:t>il</a:t>
            </a:r>
            <a:r>
              <a:rPr sz="2150" spc="-160" dirty="0">
                <a:latin typeface="Verdana"/>
                <a:cs typeface="Verdana"/>
              </a:rPr>
              <a:t>e</a:t>
            </a:r>
            <a:r>
              <a:rPr sz="2150" spc="-125" dirty="0">
                <a:latin typeface="Verdana"/>
                <a:cs typeface="Verdana"/>
              </a:rPr>
              <a:t>n</a:t>
            </a:r>
            <a:r>
              <a:rPr sz="2150" spc="-135" dirty="0">
                <a:latin typeface="Verdana"/>
                <a:cs typeface="Verdana"/>
              </a:rPr>
              <a:t>i</a:t>
            </a:r>
            <a:r>
              <a:rPr sz="2150" spc="-125" dirty="0">
                <a:latin typeface="Verdana"/>
                <a:cs typeface="Verdana"/>
              </a:rPr>
              <a:t>r</a:t>
            </a:r>
            <a:r>
              <a:rPr sz="2150" spc="-210" dirty="0">
                <a:latin typeface="Verdana"/>
                <a:cs typeface="Verdana"/>
              </a:rPr>
              <a:t>.</a:t>
            </a:r>
            <a:endParaRPr sz="2150">
              <a:latin typeface="Verdana"/>
              <a:cs typeface="Verdana"/>
            </a:endParaRPr>
          </a:p>
          <a:p>
            <a:pPr marL="12700" marR="5080" algn="just">
              <a:lnSpc>
                <a:spcPts val="2540"/>
              </a:lnSpc>
              <a:spcBef>
                <a:spcPts val="5"/>
              </a:spcBef>
            </a:pPr>
            <a:r>
              <a:rPr sz="2150" i="1" spc="-140" dirty="0">
                <a:solidFill>
                  <a:srgbClr val="00B04F"/>
                </a:solidFill>
                <a:latin typeface="Trebuchet MS"/>
                <a:cs typeface="Trebuchet MS"/>
              </a:rPr>
              <a:t>Çevresel</a:t>
            </a:r>
            <a:r>
              <a:rPr sz="2150" i="1" spc="-2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45" dirty="0">
                <a:solidFill>
                  <a:srgbClr val="00B04F"/>
                </a:solidFill>
                <a:latin typeface="Trebuchet MS"/>
                <a:cs typeface="Trebuchet MS"/>
              </a:rPr>
              <a:t>faktörler</a:t>
            </a:r>
            <a:r>
              <a:rPr sz="2150" i="1" spc="-25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20" dirty="0">
                <a:solidFill>
                  <a:srgbClr val="00B04F"/>
                </a:solidFill>
                <a:latin typeface="Trebuchet MS"/>
                <a:cs typeface="Trebuchet MS"/>
              </a:rPr>
              <a:t>içerisinde</a:t>
            </a:r>
            <a:r>
              <a:rPr sz="2150" i="1" spc="-25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65" dirty="0">
                <a:solidFill>
                  <a:srgbClr val="00B04F"/>
                </a:solidFill>
                <a:latin typeface="Trebuchet MS"/>
                <a:cs typeface="Trebuchet MS"/>
              </a:rPr>
              <a:t>özellikle</a:t>
            </a:r>
            <a:r>
              <a:rPr sz="2150" i="1" spc="-2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30" dirty="0">
                <a:solidFill>
                  <a:srgbClr val="00B04F"/>
                </a:solidFill>
                <a:latin typeface="Trebuchet MS"/>
                <a:cs typeface="Trebuchet MS"/>
              </a:rPr>
              <a:t>aile</a:t>
            </a:r>
            <a:r>
              <a:rPr sz="2150" i="1" spc="-25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75" dirty="0">
                <a:solidFill>
                  <a:srgbClr val="00B04F"/>
                </a:solidFill>
                <a:latin typeface="Trebuchet MS"/>
                <a:cs typeface="Trebuchet MS"/>
              </a:rPr>
              <a:t>beklentileri,</a:t>
            </a:r>
            <a:r>
              <a:rPr sz="2150" i="1" spc="-25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30" dirty="0">
                <a:solidFill>
                  <a:srgbClr val="00B04F"/>
                </a:solidFill>
                <a:latin typeface="Trebuchet MS"/>
                <a:cs typeface="Trebuchet MS"/>
              </a:rPr>
              <a:t>anne</a:t>
            </a:r>
            <a:r>
              <a:rPr sz="2150" i="1" spc="-2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00B04F"/>
                </a:solidFill>
                <a:latin typeface="Trebuchet MS"/>
                <a:cs typeface="Trebuchet MS"/>
              </a:rPr>
              <a:t>baba</a:t>
            </a:r>
            <a:r>
              <a:rPr sz="2150" i="1" spc="-25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25" dirty="0">
                <a:solidFill>
                  <a:srgbClr val="00B04F"/>
                </a:solidFill>
                <a:latin typeface="Trebuchet MS"/>
                <a:cs typeface="Trebuchet MS"/>
              </a:rPr>
              <a:t>tutumları </a:t>
            </a:r>
            <a:r>
              <a:rPr sz="2150" i="1" spc="-63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55" dirty="0">
                <a:solidFill>
                  <a:srgbClr val="00B04F"/>
                </a:solidFill>
                <a:latin typeface="Trebuchet MS"/>
                <a:cs typeface="Trebuchet MS"/>
              </a:rPr>
              <a:t>çok</a:t>
            </a:r>
            <a:r>
              <a:rPr sz="2150" i="1" spc="-5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85" dirty="0">
                <a:solidFill>
                  <a:srgbClr val="00B04F"/>
                </a:solidFill>
                <a:latin typeface="Trebuchet MS"/>
                <a:cs typeface="Trebuchet MS"/>
              </a:rPr>
              <a:t>etkilidir.</a:t>
            </a:r>
            <a:r>
              <a:rPr sz="2150" i="1" spc="-18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70" dirty="0">
                <a:solidFill>
                  <a:srgbClr val="00B04F"/>
                </a:solidFill>
                <a:latin typeface="Trebuchet MS"/>
                <a:cs typeface="Trebuchet MS"/>
              </a:rPr>
              <a:t>Bunların</a:t>
            </a:r>
            <a:r>
              <a:rPr sz="2150" i="1" spc="-6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70" dirty="0">
                <a:solidFill>
                  <a:srgbClr val="00B04F"/>
                </a:solidFill>
                <a:latin typeface="Trebuchet MS"/>
                <a:cs typeface="Trebuchet MS"/>
              </a:rPr>
              <a:t>yanı</a:t>
            </a:r>
            <a:r>
              <a:rPr sz="2150" i="1" spc="-6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70" dirty="0">
                <a:solidFill>
                  <a:srgbClr val="00B04F"/>
                </a:solidFill>
                <a:latin typeface="Trebuchet MS"/>
                <a:cs typeface="Trebuchet MS"/>
              </a:rPr>
              <a:t>sıra</a:t>
            </a:r>
            <a:r>
              <a:rPr sz="2150" i="1" spc="-6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75" dirty="0">
                <a:solidFill>
                  <a:srgbClr val="00B04F"/>
                </a:solidFill>
                <a:latin typeface="Trebuchet MS"/>
                <a:cs typeface="Trebuchet MS"/>
              </a:rPr>
              <a:t>akranların</a:t>
            </a:r>
            <a:r>
              <a:rPr sz="2150" i="1" spc="-7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20" dirty="0">
                <a:solidFill>
                  <a:srgbClr val="00B04F"/>
                </a:solidFill>
                <a:latin typeface="Trebuchet MS"/>
                <a:cs typeface="Trebuchet MS"/>
              </a:rPr>
              <a:t>ve</a:t>
            </a:r>
            <a:r>
              <a:rPr sz="2150" i="1" spc="-114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65" dirty="0">
                <a:solidFill>
                  <a:srgbClr val="00B04F"/>
                </a:solidFill>
                <a:latin typeface="Trebuchet MS"/>
                <a:cs typeface="Trebuchet MS"/>
              </a:rPr>
              <a:t>medyanın</a:t>
            </a:r>
            <a:r>
              <a:rPr sz="2150" i="1" spc="-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80" dirty="0">
                <a:solidFill>
                  <a:srgbClr val="00B04F"/>
                </a:solidFill>
                <a:latin typeface="Trebuchet MS"/>
                <a:cs typeface="Trebuchet MS"/>
              </a:rPr>
              <a:t>etkileri</a:t>
            </a:r>
            <a:r>
              <a:rPr sz="2150" i="1" spc="-17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65" dirty="0">
                <a:solidFill>
                  <a:srgbClr val="00B04F"/>
                </a:solidFill>
                <a:latin typeface="Trebuchet MS"/>
                <a:cs typeface="Trebuchet MS"/>
              </a:rPr>
              <a:t>de </a:t>
            </a:r>
            <a:r>
              <a:rPr sz="2150" i="1" spc="-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50" i="1" spc="-100" dirty="0">
                <a:solidFill>
                  <a:srgbClr val="00B04F"/>
                </a:solidFill>
                <a:latin typeface="Trebuchet MS"/>
                <a:cs typeface="Trebuchet MS"/>
              </a:rPr>
              <a:t>bulunmaktadır.</a:t>
            </a:r>
            <a:endParaRPr sz="2150">
              <a:latin typeface="Trebuchet MS"/>
              <a:cs typeface="Trebuchet MS"/>
            </a:endParaRPr>
          </a:p>
          <a:p>
            <a:pPr marL="12700" marR="5080" algn="just">
              <a:lnSpc>
                <a:spcPts val="2540"/>
              </a:lnSpc>
              <a:spcBef>
                <a:spcPts val="5"/>
              </a:spcBef>
            </a:pPr>
            <a:r>
              <a:rPr sz="2150" spc="-150" dirty="0">
                <a:latin typeface="Verdana"/>
                <a:cs typeface="Verdana"/>
              </a:rPr>
              <a:t>Bireyler büyürken </a:t>
            </a:r>
            <a:r>
              <a:rPr sz="2150" spc="-135" dirty="0">
                <a:latin typeface="Verdana"/>
                <a:cs typeface="Verdana"/>
              </a:rPr>
              <a:t>kendi </a:t>
            </a:r>
            <a:r>
              <a:rPr sz="2150" spc="-145" dirty="0">
                <a:latin typeface="Verdana"/>
                <a:cs typeface="Verdana"/>
              </a:rPr>
              <a:t>rolleri, </a:t>
            </a:r>
            <a:r>
              <a:rPr sz="2150" spc="-165" dirty="0">
                <a:latin typeface="Verdana"/>
                <a:cs typeface="Verdana"/>
              </a:rPr>
              <a:t>kişilikleri, </a:t>
            </a:r>
            <a:r>
              <a:rPr sz="2150" spc="-160" dirty="0">
                <a:latin typeface="Verdana"/>
                <a:cs typeface="Verdana"/>
              </a:rPr>
              <a:t>yetenekleri </a:t>
            </a:r>
            <a:r>
              <a:rPr sz="2150" spc="-155" dirty="0">
                <a:latin typeface="Verdana"/>
                <a:cs typeface="Verdana"/>
              </a:rPr>
              <a:t>hakkında </a:t>
            </a:r>
            <a:r>
              <a:rPr sz="2150" spc="-95" dirty="0">
                <a:latin typeface="Verdana"/>
                <a:cs typeface="Verdana"/>
              </a:rPr>
              <a:t>bir 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-150" dirty="0">
                <a:latin typeface="Verdana"/>
                <a:cs typeface="Verdana"/>
              </a:rPr>
              <a:t>bakış </a:t>
            </a:r>
            <a:r>
              <a:rPr sz="2150" spc="-145" dirty="0">
                <a:latin typeface="Verdana"/>
                <a:cs typeface="Verdana"/>
              </a:rPr>
              <a:t>açısı </a:t>
            </a:r>
            <a:r>
              <a:rPr sz="2150" spc="-160" dirty="0">
                <a:latin typeface="Verdana"/>
                <a:cs typeface="Verdana"/>
              </a:rPr>
              <a:t>geliştirirler, </a:t>
            </a:r>
            <a:r>
              <a:rPr sz="2150" spc="-125" dirty="0">
                <a:latin typeface="Verdana"/>
                <a:cs typeface="Verdana"/>
              </a:rPr>
              <a:t>ardından </a:t>
            </a:r>
            <a:r>
              <a:rPr sz="2150" spc="-135" dirty="0">
                <a:latin typeface="Verdana"/>
                <a:cs typeface="Verdana"/>
              </a:rPr>
              <a:t>kendilerine </a:t>
            </a:r>
            <a:r>
              <a:rPr sz="2150" spc="-150" dirty="0">
                <a:latin typeface="Verdana"/>
                <a:cs typeface="Verdana"/>
              </a:rPr>
              <a:t>yönelik bakış </a:t>
            </a:r>
            <a:r>
              <a:rPr sz="2150" spc="-160" dirty="0">
                <a:latin typeface="Verdana"/>
                <a:cs typeface="Verdana"/>
              </a:rPr>
              <a:t>açılarıyla 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-150" dirty="0">
                <a:latin typeface="Verdana"/>
                <a:cs typeface="Verdana"/>
              </a:rPr>
              <a:t>meslekleri</a:t>
            </a:r>
            <a:r>
              <a:rPr sz="2150" spc="-375" dirty="0">
                <a:latin typeface="Verdana"/>
                <a:cs typeface="Verdana"/>
              </a:rPr>
              <a:t> </a:t>
            </a:r>
            <a:r>
              <a:rPr sz="2150" spc="-155" dirty="0">
                <a:latin typeface="Verdana"/>
                <a:cs typeface="Verdana"/>
              </a:rPr>
              <a:t>eşleştirirler.</a:t>
            </a:r>
            <a:endParaRPr sz="2150">
              <a:latin typeface="Verdana"/>
              <a:cs typeface="Verdana"/>
            </a:endParaRPr>
          </a:p>
          <a:p>
            <a:pPr marL="12700" marR="6350" algn="just">
              <a:lnSpc>
                <a:spcPts val="2540"/>
              </a:lnSpc>
              <a:spcBef>
                <a:spcPts val="5"/>
              </a:spcBef>
            </a:pPr>
            <a:r>
              <a:rPr sz="2150" i="1" spc="-120" dirty="0">
                <a:latin typeface="Trebuchet MS"/>
                <a:cs typeface="Trebuchet MS"/>
              </a:rPr>
              <a:t>Ör:</a:t>
            </a:r>
            <a:r>
              <a:rPr sz="2150" i="1" spc="-114" dirty="0">
                <a:latin typeface="Trebuchet MS"/>
                <a:cs typeface="Trebuchet MS"/>
              </a:rPr>
              <a:t> Kendinizi</a:t>
            </a:r>
            <a:r>
              <a:rPr sz="2150" i="1" spc="-110" dirty="0">
                <a:latin typeface="Trebuchet MS"/>
                <a:cs typeface="Trebuchet MS"/>
              </a:rPr>
              <a:t> </a:t>
            </a:r>
            <a:r>
              <a:rPr sz="2150" i="1" spc="-80" dirty="0">
                <a:latin typeface="Trebuchet MS"/>
                <a:cs typeface="Trebuchet MS"/>
              </a:rPr>
              <a:t>tanımlayan</a:t>
            </a:r>
            <a:r>
              <a:rPr sz="2150" i="1" spc="-75" dirty="0">
                <a:latin typeface="Trebuchet MS"/>
                <a:cs typeface="Trebuchet MS"/>
              </a:rPr>
              <a:t> </a:t>
            </a:r>
            <a:r>
              <a:rPr sz="2150" i="1" spc="60" dirty="0">
                <a:latin typeface="Trebuchet MS"/>
                <a:cs typeface="Trebuchet MS"/>
              </a:rPr>
              <a:t>3</a:t>
            </a:r>
            <a:r>
              <a:rPr sz="2150" i="1" spc="65" dirty="0">
                <a:latin typeface="Trebuchet MS"/>
                <a:cs typeface="Trebuchet MS"/>
              </a:rPr>
              <a:t> </a:t>
            </a:r>
            <a:r>
              <a:rPr sz="2150" i="1" spc="-150" dirty="0">
                <a:latin typeface="Trebuchet MS"/>
                <a:cs typeface="Trebuchet MS"/>
              </a:rPr>
              <a:t>özelliğinizi</a:t>
            </a:r>
            <a:r>
              <a:rPr sz="2150" i="1" spc="-145" dirty="0">
                <a:latin typeface="Trebuchet MS"/>
                <a:cs typeface="Trebuchet MS"/>
              </a:rPr>
              <a:t> </a:t>
            </a:r>
            <a:r>
              <a:rPr sz="2150" i="1" spc="-120" dirty="0">
                <a:latin typeface="Trebuchet MS"/>
                <a:cs typeface="Trebuchet MS"/>
              </a:rPr>
              <a:t>sıralayın.</a:t>
            </a:r>
            <a:r>
              <a:rPr sz="2150" i="1" spc="-114" dirty="0">
                <a:latin typeface="Trebuchet MS"/>
                <a:cs typeface="Trebuchet MS"/>
              </a:rPr>
              <a:t> </a:t>
            </a:r>
            <a:r>
              <a:rPr sz="2150" i="1" spc="15" dirty="0">
                <a:latin typeface="Trebuchet MS"/>
                <a:cs typeface="Trebuchet MS"/>
              </a:rPr>
              <a:t>Bu</a:t>
            </a:r>
            <a:r>
              <a:rPr sz="2150" i="1" spc="20" dirty="0">
                <a:latin typeface="Trebuchet MS"/>
                <a:cs typeface="Trebuchet MS"/>
              </a:rPr>
              <a:t> </a:t>
            </a:r>
            <a:r>
              <a:rPr sz="2150" i="1" spc="-150" dirty="0">
                <a:latin typeface="Trebuchet MS"/>
                <a:cs typeface="Trebuchet MS"/>
              </a:rPr>
              <a:t>özelliklerinizin </a:t>
            </a:r>
            <a:r>
              <a:rPr sz="2150" i="1" spc="-145" dirty="0">
                <a:latin typeface="Trebuchet MS"/>
                <a:cs typeface="Trebuchet MS"/>
              </a:rPr>
              <a:t> </a:t>
            </a:r>
            <a:r>
              <a:rPr sz="2150" i="1" spc="-50" dirty="0">
                <a:latin typeface="Trebuchet MS"/>
                <a:cs typeface="Trebuchet MS"/>
              </a:rPr>
              <a:t>oluşmasında</a:t>
            </a:r>
            <a:r>
              <a:rPr sz="2150" i="1" spc="-260" dirty="0">
                <a:latin typeface="Trebuchet MS"/>
                <a:cs typeface="Trebuchet MS"/>
              </a:rPr>
              <a:t> </a:t>
            </a:r>
            <a:r>
              <a:rPr sz="2150" i="1" spc="-125" dirty="0">
                <a:latin typeface="Trebuchet MS"/>
                <a:cs typeface="Trebuchet MS"/>
              </a:rPr>
              <a:t>çevrenizin</a:t>
            </a:r>
            <a:r>
              <a:rPr sz="2150" i="1" spc="-260" dirty="0">
                <a:latin typeface="Trebuchet MS"/>
                <a:cs typeface="Trebuchet MS"/>
              </a:rPr>
              <a:t> </a:t>
            </a:r>
            <a:r>
              <a:rPr sz="2150" i="1" spc="-55" dirty="0">
                <a:latin typeface="Trebuchet MS"/>
                <a:cs typeface="Trebuchet MS"/>
              </a:rPr>
              <a:t>ne</a:t>
            </a:r>
            <a:r>
              <a:rPr sz="2150" i="1" spc="-260" dirty="0">
                <a:latin typeface="Trebuchet MS"/>
                <a:cs typeface="Trebuchet MS"/>
              </a:rPr>
              <a:t> </a:t>
            </a:r>
            <a:r>
              <a:rPr sz="2150" i="1" spc="-100" dirty="0">
                <a:latin typeface="Trebuchet MS"/>
                <a:cs typeface="Trebuchet MS"/>
              </a:rPr>
              <a:t>düzeyde</a:t>
            </a:r>
            <a:r>
              <a:rPr sz="2150" i="1" spc="-260" dirty="0">
                <a:latin typeface="Trebuchet MS"/>
                <a:cs typeface="Trebuchet MS"/>
              </a:rPr>
              <a:t> </a:t>
            </a:r>
            <a:r>
              <a:rPr sz="2150" i="1" spc="-190" dirty="0">
                <a:latin typeface="Trebuchet MS"/>
                <a:cs typeface="Trebuchet MS"/>
              </a:rPr>
              <a:t>etkili</a:t>
            </a:r>
            <a:r>
              <a:rPr sz="2150" i="1" spc="-260" dirty="0">
                <a:latin typeface="Trebuchet MS"/>
                <a:cs typeface="Trebuchet MS"/>
              </a:rPr>
              <a:t> </a:t>
            </a:r>
            <a:r>
              <a:rPr sz="2150" i="1" spc="-55" dirty="0">
                <a:latin typeface="Trebuchet MS"/>
                <a:cs typeface="Trebuchet MS"/>
              </a:rPr>
              <a:t>olduğunu</a:t>
            </a:r>
            <a:r>
              <a:rPr sz="2150" i="1" spc="-254" dirty="0">
                <a:latin typeface="Trebuchet MS"/>
                <a:cs typeface="Trebuchet MS"/>
              </a:rPr>
              <a:t> </a:t>
            </a:r>
            <a:r>
              <a:rPr sz="2150" i="1" spc="-45" dirty="0">
                <a:latin typeface="Trebuchet MS"/>
                <a:cs typeface="Trebuchet MS"/>
              </a:rPr>
              <a:t>düşünüyorsunuz?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844" y="3457362"/>
            <a:ext cx="97822" cy="97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566" y="5361424"/>
            <a:ext cx="2749614" cy="1624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879" y="1682836"/>
            <a:ext cx="8149590" cy="1177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259"/>
              </a:spcBef>
            </a:pPr>
            <a:r>
              <a:rPr sz="2550" b="0" i="1" spc="-145" dirty="0">
                <a:solidFill>
                  <a:srgbClr val="000000"/>
                </a:solidFill>
                <a:latin typeface="Trebuchet MS"/>
                <a:cs typeface="Trebuchet MS"/>
              </a:rPr>
              <a:t>Ör:</a:t>
            </a:r>
            <a:r>
              <a:rPr sz="2550" b="0" i="1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35" dirty="0">
                <a:solidFill>
                  <a:srgbClr val="000000"/>
                </a:solidFill>
                <a:latin typeface="Trebuchet MS"/>
                <a:cs typeface="Trebuchet MS"/>
              </a:rPr>
              <a:t>Kadın-erkek</a:t>
            </a:r>
            <a:r>
              <a:rPr sz="2550" b="0" i="1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65" dirty="0">
                <a:solidFill>
                  <a:srgbClr val="000000"/>
                </a:solidFill>
                <a:latin typeface="Trebuchet MS"/>
                <a:cs typeface="Trebuchet MS"/>
              </a:rPr>
              <a:t>cinsiyet</a:t>
            </a:r>
            <a:r>
              <a:rPr sz="2550" b="0" i="1" spc="-1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55" dirty="0">
                <a:solidFill>
                  <a:srgbClr val="000000"/>
                </a:solidFill>
                <a:latin typeface="Trebuchet MS"/>
                <a:cs typeface="Trebuchet MS"/>
              </a:rPr>
              <a:t>rollerinin</a:t>
            </a:r>
            <a:r>
              <a:rPr sz="2550" b="0" i="1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20" dirty="0">
                <a:solidFill>
                  <a:srgbClr val="000000"/>
                </a:solidFill>
                <a:latin typeface="Trebuchet MS"/>
                <a:cs typeface="Trebuchet MS"/>
              </a:rPr>
              <a:t>birbirinden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55" dirty="0">
                <a:solidFill>
                  <a:srgbClr val="000000"/>
                </a:solidFill>
                <a:latin typeface="Trebuchet MS"/>
                <a:cs typeface="Trebuchet MS"/>
              </a:rPr>
              <a:t>ayrıldığı</a:t>
            </a:r>
            <a:r>
              <a:rPr sz="2550" b="0" i="1" spc="-1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bir </a:t>
            </a:r>
            <a:r>
              <a:rPr sz="2550" b="0" i="1" spc="-1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70" dirty="0">
                <a:solidFill>
                  <a:srgbClr val="000000"/>
                </a:solidFill>
                <a:latin typeface="Trebuchet MS"/>
                <a:cs typeface="Trebuchet MS"/>
              </a:rPr>
              <a:t>ortamda</a:t>
            </a:r>
            <a:r>
              <a:rPr sz="2550" b="0" i="1" spc="-2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95" dirty="0">
                <a:solidFill>
                  <a:srgbClr val="000000"/>
                </a:solidFill>
                <a:latin typeface="Trebuchet MS"/>
                <a:cs typeface="Trebuchet MS"/>
              </a:rPr>
              <a:t>büyüyen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bir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55" dirty="0">
                <a:solidFill>
                  <a:srgbClr val="000000"/>
                </a:solidFill>
                <a:latin typeface="Trebuchet MS"/>
                <a:cs typeface="Trebuchet MS"/>
              </a:rPr>
              <a:t>kız</a:t>
            </a:r>
            <a:r>
              <a:rPr sz="2550" b="0" i="1" spc="-2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bir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55" dirty="0">
                <a:solidFill>
                  <a:srgbClr val="000000"/>
                </a:solidFill>
                <a:latin typeface="Trebuchet MS"/>
                <a:cs typeface="Trebuchet MS"/>
              </a:rPr>
              <a:t>erkek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65" dirty="0">
                <a:solidFill>
                  <a:srgbClr val="000000"/>
                </a:solidFill>
                <a:latin typeface="Trebuchet MS"/>
                <a:cs typeface="Trebuchet MS"/>
              </a:rPr>
              <a:t>çocuğu</a:t>
            </a:r>
            <a:r>
              <a:rPr sz="2550" b="0" i="1" spc="-2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25" dirty="0">
                <a:solidFill>
                  <a:srgbClr val="000000"/>
                </a:solidFill>
                <a:latin typeface="Trebuchet MS"/>
                <a:cs typeface="Trebuchet MS"/>
              </a:rPr>
              <a:t>düşünelim.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40" dirty="0">
                <a:solidFill>
                  <a:srgbClr val="000000"/>
                </a:solidFill>
                <a:latin typeface="Trebuchet MS"/>
                <a:cs typeface="Trebuchet MS"/>
              </a:rPr>
              <a:t>Sizce</a:t>
            </a:r>
            <a:r>
              <a:rPr sz="2550" b="0" i="1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dirty="0">
                <a:solidFill>
                  <a:srgbClr val="000000"/>
                </a:solidFill>
                <a:latin typeface="Trebuchet MS"/>
                <a:cs typeface="Trebuchet MS"/>
              </a:rPr>
              <a:t>bu </a:t>
            </a:r>
            <a:r>
              <a:rPr sz="2550" b="0" i="1" spc="-7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40" dirty="0">
                <a:solidFill>
                  <a:srgbClr val="000000"/>
                </a:solidFill>
                <a:latin typeface="Trebuchet MS"/>
                <a:cs typeface="Trebuchet MS"/>
              </a:rPr>
              <a:t>durum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30" dirty="0">
                <a:solidFill>
                  <a:srgbClr val="000000"/>
                </a:solidFill>
                <a:latin typeface="Trebuchet MS"/>
                <a:cs typeface="Trebuchet MS"/>
              </a:rPr>
              <a:t>meslek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50" dirty="0">
                <a:solidFill>
                  <a:srgbClr val="000000"/>
                </a:solidFill>
                <a:latin typeface="Trebuchet MS"/>
                <a:cs typeface="Trebuchet MS"/>
              </a:rPr>
              <a:t>seçimlerini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95" dirty="0">
                <a:solidFill>
                  <a:srgbClr val="000000"/>
                </a:solidFill>
                <a:latin typeface="Trebuchet MS"/>
                <a:cs typeface="Trebuchet MS"/>
              </a:rPr>
              <a:t>nasıl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95" dirty="0">
                <a:solidFill>
                  <a:srgbClr val="000000"/>
                </a:solidFill>
                <a:latin typeface="Trebuchet MS"/>
                <a:cs typeface="Trebuchet MS"/>
              </a:rPr>
              <a:t>etkileyecektir?</a:t>
            </a:r>
            <a:endParaRPr sz="25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926" y="3427176"/>
            <a:ext cx="51435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62" y="536612"/>
            <a:ext cx="3973829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325" dirty="0">
                <a:latin typeface="Verdana"/>
                <a:cs typeface="Verdana"/>
              </a:rPr>
              <a:t>Y</a:t>
            </a:r>
            <a:r>
              <a:rPr b="0" spc="-285" dirty="0">
                <a:latin typeface="Verdana"/>
                <a:cs typeface="Verdana"/>
              </a:rPr>
              <a:t>aşa</a:t>
            </a:r>
            <a:r>
              <a:rPr b="0" spc="-135" dirty="0">
                <a:latin typeface="Verdana"/>
                <a:cs typeface="Verdana"/>
              </a:rPr>
              <a:t>m</a:t>
            </a:r>
            <a:r>
              <a:rPr b="0" spc="-585" dirty="0">
                <a:latin typeface="Verdana"/>
                <a:cs typeface="Verdana"/>
              </a:rPr>
              <a:t> </a:t>
            </a:r>
            <a:r>
              <a:rPr b="0" spc="-260" dirty="0">
                <a:latin typeface="Verdana"/>
                <a:cs typeface="Verdana"/>
              </a:rPr>
              <a:t>B</a:t>
            </a:r>
            <a:r>
              <a:rPr b="0" spc="-145" dirty="0">
                <a:latin typeface="Verdana"/>
                <a:cs typeface="Verdana"/>
              </a:rPr>
              <a:t>o</a:t>
            </a:r>
            <a:r>
              <a:rPr b="0" spc="-434" dirty="0">
                <a:latin typeface="Verdana"/>
                <a:cs typeface="Verdana"/>
              </a:rPr>
              <a:t>y</a:t>
            </a:r>
            <a:r>
              <a:rPr b="0" spc="-60" dirty="0">
                <a:latin typeface="Verdana"/>
                <a:cs typeface="Verdana"/>
              </a:rPr>
              <a:t>u</a:t>
            </a:r>
            <a:r>
              <a:rPr b="0" spc="-585" dirty="0">
                <a:latin typeface="Verdana"/>
                <a:cs typeface="Verdana"/>
              </a:rPr>
              <a:t> </a:t>
            </a:r>
            <a:r>
              <a:rPr b="0" spc="-405" dirty="0">
                <a:latin typeface="Verdana"/>
                <a:cs typeface="Verdana"/>
              </a:rPr>
              <a:t>K</a:t>
            </a:r>
            <a:r>
              <a:rPr b="0" spc="-285" dirty="0">
                <a:latin typeface="Verdana"/>
                <a:cs typeface="Verdana"/>
              </a:rPr>
              <a:t>a</a:t>
            </a:r>
            <a:r>
              <a:rPr b="0" spc="-445" dirty="0">
                <a:latin typeface="Verdana"/>
                <a:cs typeface="Verdana"/>
              </a:rPr>
              <a:t>v</a:t>
            </a:r>
            <a:r>
              <a:rPr b="0" spc="-200" dirty="0">
                <a:latin typeface="Verdana"/>
                <a:cs typeface="Verdana"/>
              </a:rPr>
              <a:t>r</a:t>
            </a:r>
            <a:r>
              <a:rPr b="0" spc="-285" dirty="0">
                <a:latin typeface="Verdana"/>
                <a:cs typeface="Verdana"/>
              </a:rPr>
              <a:t>a</a:t>
            </a:r>
            <a:r>
              <a:rPr b="0" spc="-275" dirty="0">
                <a:latin typeface="Verdana"/>
                <a:cs typeface="Verdana"/>
              </a:rPr>
              <a:t>m</a:t>
            </a:r>
            <a:r>
              <a:rPr b="0" spc="-70" dirty="0">
                <a:latin typeface="Verdana"/>
                <a:cs typeface="Verdana"/>
              </a:rPr>
              <a:t>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62" y="2014537"/>
            <a:ext cx="114299" cy="114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9863" y="1848199"/>
            <a:ext cx="7785100" cy="36074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5880" marR="5080" algn="just">
              <a:lnSpc>
                <a:spcPts val="3000"/>
              </a:lnSpc>
              <a:spcBef>
                <a:spcPts val="259"/>
              </a:spcBef>
            </a:pPr>
            <a:r>
              <a:rPr sz="2550" spc="-145" dirty="0">
                <a:latin typeface="Verdana"/>
                <a:cs typeface="Verdana"/>
              </a:rPr>
              <a:t>Meslek </a:t>
            </a:r>
            <a:r>
              <a:rPr sz="2550" spc="-204" dirty="0">
                <a:latin typeface="Verdana"/>
                <a:cs typeface="Verdana"/>
              </a:rPr>
              <a:t>seçimi, </a:t>
            </a:r>
            <a:r>
              <a:rPr sz="2550" spc="-195" dirty="0">
                <a:latin typeface="Verdana"/>
                <a:cs typeface="Verdana"/>
              </a:rPr>
              <a:t>kariyer </a:t>
            </a:r>
            <a:r>
              <a:rPr sz="2550" spc="-180" dirty="0">
                <a:latin typeface="Verdana"/>
                <a:cs typeface="Verdana"/>
              </a:rPr>
              <a:t>gelişimi </a:t>
            </a:r>
            <a:r>
              <a:rPr sz="2550" spc="-165" dirty="0">
                <a:latin typeface="Verdana"/>
                <a:cs typeface="Verdana"/>
              </a:rPr>
              <a:t>süreci </a:t>
            </a:r>
            <a:r>
              <a:rPr sz="2550" spc="-160" dirty="0">
                <a:latin typeface="Verdana"/>
                <a:cs typeface="Verdana"/>
              </a:rPr>
              <a:t>içerisinde </a:t>
            </a:r>
            <a:r>
              <a:rPr sz="2550" spc="-180" dirty="0">
                <a:latin typeface="Verdana"/>
                <a:cs typeface="Verdana"/>
              </a:rPr>
              <a:t>yapılan </a:t>
            </a:r>
            <a:r>
              <a:rPr sz="2550" spc="-885" dirty="0">
                <a:latin typeface="Verdana"/>
                <a:cs typeface="Verdana"/>
              </a:rPr>
              <a:t> </a:t>
            </a:r>
            <a:r>
              <a:rPr sz="2550" spc="-110" dirty="0">
                <a:latin typeface="Verdana"/>
                <a:cs typeface="Verdana"/>
              </a:rPr>
              <a:t>bir </a:t>
            </a:r>
            <a:r>
              <a:rPr sz="2550" spc="-185" dirty="0">
                <a:latin typeface="Verdana"/>
                <a:cs typeface="Verdana"/>
              </a:rPr>
              <a:t>seçimdir.</a:t>
            </a:r>
            <a:r>
              <a:rPr sz="2550" spc="-180" dirty="0">
                <a:latin typeface="Verdana"/>
                <a:cs typeface="Verdana"/>
              </a:rPr>
              <a:t> </a:t>
            </a:r>
            <a:r>
              <a:rPr sz="2550" spc="-120" dirty="0">
                <a:latin typeface="Verdana"/>
                <a:cs typeface="Verdana"/>
              </a:rPr>
              <a:t>Bu </a:t>
            </a:r>
            <a:r>
              <a:rPr sz="2550" spc="-175" dirty="0">
                <a:latin typeface="Verdana"/>
                <a:cs typeface="Verdana"/>
              </a:rPr>
              <a:t>seçimi</a:t>
            </a:r>
            <a:r>
              <a:rPr sz="2550" spc="-170" dirty="0">
                <a:latin typeface="Verdana"/>
                <a:cs typeface="Verdana"/>
              </a:rPr>
              <a:t> </a:t>
            </a:r>
            <a:r>
              <a:rPr sz="2550" spc="-185" dirty="0">
                <a:latin typeface="Verdana"/>
                <a:cs typeface="Verdana"/>
              </a:rPr>
              <a:t>yapmadan</a:t>
            </a:r>
            <a:r>
              <a:rPr sz="2550" spc="-180" dirty="0">
                <a:latin typeface="Verdana"/>
                <a:cs typeface="Verdana"/>
              </a:rPr>
              <a:t> </a:t>
            </a:r>
            <a:r>
              <a:rPr sz="2550" spc="-140" dirty="0">
                <a:latin typeface="Verdana"/>
                <a:cs typeface="Verdana"/>
              </a:rPr>
              <a:t>önce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65" dirty="0">
                <a:latin typeface="Verdana"/>
                <a:cs typeface="Verdana"/>
              </a:rPr>
              <a:t>öğrenciler </a:t>
            </a:r>
            <a:r>
              <a:rPr sz="2550" spc="-160" dirty="0">
                <a:latin typeface="Verdana"/>
                <a:cs typeface="Verdana"/>
              </a:rPr>
              <a:t> </a:t>
            </a:r>
            <a:r>
              <a:rPr sz="2550" spc="-185" dirty="0">
                <a:solidFill>
                  <a:srgbClr val="00B04F"/>
                </a:solidFill>
                <a:latin typeface="Verdana"/>
                <a:cs typeface="Verdana"/>
              </a:rPr>
              <a:t>ilgilerini</a:t>
            </a:r>
            <a:r>
              <a:rPr sz="2550" spc="-185" dirty="0">
                <a:latin typeface="Verdana"/>
                <a:cs typeface="Verdana"/>
              </a:rPr>
              <a:t>,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65" dirty="0">
                <a:solidFill>
                  <a:srgbClr val="00B04F"/>
                </a:solidFill>
                <a:latin typeface="Verdana"/>
                <a:cs typeface="Verdana"/>
              </a:rPr>
              <a:t>değerlerini</a:t>
            </a:r>
            <a:r>
              <a:rPr sz="2550" spc="-440" dirty="0">
                <a:solidFill>
                  <a:srgbClr val="00B04F"/>
                </a:solidFill>
                <a:latin typeface="Verdana"/>
                <a:cs typeface="Verdana"/>
              </a:rPr>
              <a:t> </a:t>
            </a:r>
            <a:r>
              <a:rPr sz="2550" spc="-210" dirty="0">
                <a:latin typeface="Verdana"/>
                <a:cs typeface="Verdana"/>
              </a:rPr>
              <a:t>ve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85" dirty="0">
                <a:solidFill>
                  <a:srgbClr val="00B04F"/>
                </a:solidFill>
                <a:latin typeface="Verdana"/>
                <a:cs typeface="Verdana"/>
              </a:rPr>
              <a:t>yeteneklerini</a:t>
            </a:r>
            <a:r>
              <a:rPr sz="2550" spc="-440" dirty="0">
                <a:solidFill>
                  <a:srgbClr val="00B04F"/>
                </a:solidFill>
                <a:latin typeface="Verdana"/>
                <a:cs typeface="Verdana"/>
              </a:rPr>
              <a:t> </a:t>
            </a:r>
            <a:r>
              <a:rPr sz="2550" spc="-185" dirty="0">
                <a:latin typeface="Verdana"/>
                <a:cs typeface="Verdana"/>
              </a:rPr>
              <a:t>keşfederler.</a:t>
            </a:r>
            <a:endParaRPr sz="2550">
              <a:latin typeface="Verdana"/>
              <a:cs typeface="Verdana"/>
            </a:endParaRPr>
          </a:p>
          <a:p>
            <a:pPr marL="55880" marR="5080">
              <a:lnSpc>
                <a:spcPts val="3000"/>
              </a:lnSpc>
            </a:pPr>
            <a:r>
              <a:rPr sz="2550" spc="-200" dirty="0">
                <a:latin typeface="Verdana"/>
                <a:cs typeface="Verdana"/>
              </a:rPr>
              <a:t>Kariyer</a:t>
            </a:r>
            <a:r>
              <a:rPr sz="2550" spc="-140" dirty="0">
                <a:latin typeface="Verdana"/>
                <a:cs typeface="Verdana"/>
              </a:rPr>
              <a:t> </a:t>
            </a:r>
            <a:r>
              <a:rPr sz="2550" spc="-180" dirty="0">
                <a:latin typeface="Verdana"/>
                <a:cs typeface="Verdana"/>
              </a:rPr>
              <a:t>gelişimi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05" dirty="0">
                <a:latin typeface="Verdana"/>
                <a:cs typeface="Verdana"/>
              </a:rPr>
              <a:t>de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215" dirty="0">
                <a:latin typeface="Verdana"/>
                <a:cs typeface="Verdana"/>
              </a:rPr>
              <a:t>yaşam</a:t>
            </a:r>
            <a:r>
              <a:rPr sz="2550" spc="-140" dirty="0">
                <a:latin typeface="Verdana"/>
                <a:cs typeface="Verdana"/>
              </a:rPr>
              <a:t> </a:t>
            </a:r>
            <a:r>
              <a:rPr sz="2550" spc="-150" dirty="0">
                <a:latin typeface="Verdana"/>
                <a:cs typeface="Verdana"/>
              </a:rPr>
              <a:t>boyu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50" dirty="0">
                <a:latin typeface="Verdana"/>
                <a:cs typeface="Verdana"/>
              </a:rPr>
              <a:t>süren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10" dirty="0">
                <a:latin typeface="Verdana"/>
                <a:cs typeface="Verdana"/>
              </a:rPr>
              <a:t>bir</a:t>
            </a:r>
            <a:r>
              <a:rPr sz="2550" spc="-140" dirty="0">
                <a:latin typeface="Verdana"/>
                <a:cs typeface="Verdana"/>
              </a:rPr>
              <a:t> </a:t>
            </a:r>
            <a:r>
              <a:rPr sz="2550" spc="-190" dirty="0">
                <a:latin typeface="Verdana"/>
                <a:cs typeface="Verdana"/>
              </a:rPr>
              <a:t>süreçtir.</a:t>
            </a:r>
            <a:r>
              <a:rPr sz="2550" spc="-135" dirty="0">
                <a:latin typeface="Verdana"/>
                <a:cs typeface="Verdana"/>
              </a:rPr>
              <a:t> </a:t>
            </a:r>
            <a:r>
              <a:rPr sz="2550" spc="-125" dirty="0">
                <a:latin typeface="Verdana"/>
                <a:cs typeface="Verdana"/>
              </a:rPr>
              <a:t>Her </a:t>
            </a:r>
            <a:r>
              <a:rPr sz="2550" spc="-880" dirty="0">
                <a:latin typeface="Verdana"/>
                <a:cs typeface="Verdana"/>
              </a:rPr>
              <a:t> </a:t>
            </a:r>
            <a:r>
              <a:rPr sz="2550" spc="-215" dirty="0">
                <a:latin typeface="Verdana"/>
                <a:cs typeface="Verdana"/>
              </a:rPr>
              <a:t>yaş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45" dirty="0">
                <a:latin typeface="Verdana"/>
                <a:cs typeface="Verdana"/>
              </a:rPr>
              <a:t>döneminde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85" dirty="0">
                <a:latin typeface="Verdana"/>
                <a:cs typeface="Verdana"/>
              </a:rPr>
              <a:t>yapılması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85" dirty="0">
                <a:latin typeface="Verdana"/>
                <a:cs typeface="Verdana"/>
              </a:rPr>
              <a:t>gerekenler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80" dirty="0">
                <a:latin typeface="Verdana"/>
                <a:cs typeface="Verdana"/>
              </a:rPr>
              <a:t>farklıdır.</a:t>
            </a:r>
            <a:endParaRPr sz="2550">
              <a:latin typeface="Verdana"/>
              <a:cs typeface="Verdana"/>
            </a:endParaRPr>
          </a:p>
          <a:p>
            <a:pPr marL="12700" marR="5715" algn="just">
              <a:lnSpc>
                <a:spcPts val="2620"/>
              </a:lnSpc>
            </a:pPr>
            <a:r>
              <a:rPr sz="2200" b="1" i="1" spc="-75" dirty="0">
                <a:latin typeface="Trebuchet MS"/>
                <a:cs typeface="Trebuchet MS"/>
              </a:rPr>
              <a:t>Örneğin; </a:t>
            </a:r>
            <a:r>
              <a:rPr sz="2200" b="1" i="1" spc="-65" dirty="0">
                <a:latin typeface="Trebuchet MS"/>
                <a:cs typeface="Trebuchet MS"/>
              </a:rPr>
              <a:t>ortaokul </a:t>
            </a:r>
            <a:r>
              <a:rPr sz="2200" b="1" i="1" spc="-40" dirty="0">
                <a:latin typeface="Trebuchet MS"/>
                <a:cs typeface="Trebuchet MS"/>
              </a:rPr>
              <a:t>dönemindeki </a:t>
            </a:r>
            <a:r>
              <a:rPr sz="2200" b="1" i="1" spc="-65" dirty="0">
                <a:latin typeface="Trebuchet MS"/>
                <a:cs typeface="Trebuchet MS"/>
              </a:rPr>
              <a:t>çocuklar </a:t>
            </a:r>
            <a:r>
              <a:rPr sz="2200" b="1" i="1" spc="-60" dirty="0">
                <a:latin typeface="Trebuchet MS"/>
                <a:cs typeface="Trebuchet MS"/>
              </a:rPr>
              <a:t>mesleklerin </a:t>
            </a:r>
            <a:r>
              <a:rPr sz="2200" b="1" i="1" spc="-50" dirty="0">
                <a:latin typeface="Trebuchet MS"/>
                <a:cs typeface="Trebuchet MS"/>
              </a:rPr>
              <a:t>yaşamın </a:t>
            </a:r>
            <a:r>
              <a:rPr sz="2200" b="1" i="1" spc="-650" dirty="0">
                <a:latin typeface="Trebuchet MS"/>
                <a:cs typeface="Trebuchet MS"/>
              </a:rPr>
              <a:t> </a:t>
            </a:r>
            <a:r>
              <a:rPr sz="2200" b="1" i="1" spc="-95" dirty="0">
                <a:latin typeface="Trebuchet MS"/>
                <a:cs typeface="Trebuchet MS"/>
              </a:rPr>
              <a:t>bir </a:t>
            </a:r>
            <a:r>
              <a:rPr sz="2200" b="1" i="1" spc="-85" dirty="0">
                <a:latin typeface="Trebuchet MS"/>
                <a:cs typeface="Trebuchet MS"/>
              </a:rPr>
              <a:t>parçası </a:t>
            </a:r>
            <a:r>
              <a:rPr sz="2200" b="1" i="1" spc="-20" dirty="0">
                <a:latin typeface="Trebuchet MS"/>
                <a:cs typeface="Trebuchet MS"/>
              </a:rPr>
              <a:t>olduğunu </a:t>
            </a:r>
            <a:r>
              <a:rPr sz="2200" b="1" i="1" spc="-85" dirty="0">
                <a:latin typeface="Trebuchet MS"/>
                <a:cs typeface="Trebuchet MS"/>
              </a:rPr>
              <a:t>anlarlar </a:t>
            </a:r>
            <a:r>
              <a:rPr sz="2200" b="1" i="1" spc="-75" dirty="0">
                <a:latin typeface="Trebuchet MS"/>
                <a:cs typeface="Trebuchet MS"/>
              </a:rPr>
              <a:t>ve</a:t>
            </a:r>
            <a:r>
              <a:rPr sz="2200" b="1" i="1" spc="-70" dirty="0">
                <a:latin typeface="Trebuchet MS"/>
                <a:cs typeface="Trebuchet MS"/>
              </a:rPr>
              <a:t> </a:t>
            </a:r>
            <a:r>
              <a:rPr sz="2200" b="1" i="1" dirty="0">
                <a:latin typeface="Trebuchet MS"/>
                <a:cs typeface="Trebuchet MS"/>
              </a:rPr>
              <a:t>bugün </a:t>
            </a:r>
            <a:r>
              <a:rPr sz="2200" b="1" i="1" spc="-90" dirty="0">
                <a:latin typeface="Trebuchet MS"/>
                <a:cs typeface="Trebuchet MS"/>
              </a:rPr>
              <a:t>ile </a:t>
            </a:r>
            <a:r>
              <a:rPr sz="2200" b="1" i="1" spc="-65" dirty="0">
                <a:latin typeface="Trebuchet MS"/>
                <a:cs typeface="Trebuchet MS"/>
              </a:rPr>
              <a:t>gelecek </a:t>
            </a:r>
            <a:r>
              <a:rPr sz="2200" b="1" i="1" spc="-70" dirty="0">
                <a:latin typeface="Trebuchet MS"/>
                <a:cs typeface="Trebuchet MS"/>
              </a:rPr>
              <a:t>arasında </a:t>
            </a:r>
            <a:r>
              <a:rPr sz="2200" b="1" i="1" spc="-65" dirty="0">
                <a:latin typeface="Trebuchet MS"/>
                <a:cs typeface="Trebuchet MS"/>
              </a:rPr>
              <a:t> </a:t>
            </a:r>
            <a:r>
              <a:rPr sz="2200" b="1" i="1" spc="-80" dirty="0">
                <a:latin typeface="Trebuchet MS"/>
                <a:cs typeface="Trebuchet MS"/>
              </a:rPr>
              <a:t>bağlantı</a:t>
            </a:r>
            <a:r>
              <a:rPr sz="2200" b="1" i="1" spc="-75" dirty="0">
                <a:latin typeface="Trebuchet MS"/>
                <a:cs typeface="Trebuchet MS"/>
              </a:rPr>
              <a:t> </a:t>
            </a:r>
            <a:r>
              <a:rPr sz="2200" b="1" i="1" spc="-100" dirty="0">
                <a:latin typeface="Trebuchet MS"/>
                <a:cs typeface="Trebuchet MS"/>
              </a:rPr>
              <a:t>kurarlar.</a:t>
            </a:r>
            <a:r>
              <a:rPr sz="2200" b="1" i="1" spc="-95" dirty="0">
                <a:latin typeface="Trebuchet MS"/>
                <a:cs typeface="Trebuchet MS"/>
              </a:rPr>
              <a:t> </a:t>
            </a:r>
            <a:r>
              <a:rPr sz="2200" b="1" i="1" spc="-70" dirty="0">
                <a:latin typeface="Trebuchet MS"/>
                <a:cs typeface="Trebuchet MS"/>
              </a:rPr>
              <a:t>Lise</a:t>
            </a:r>
            <a:r>
              <a:rPr sz="2200" b="1" i="1" spc="-65" dirty="0">
                <a:latin typeface="Trebuchet MS"/>
                <a:cs typeface="Trebuchet MS"/>
              </a:rPr>
              <a:t> </a:t>
            </a:r>
            <a:r>
              <a:rPr sz="2200" b="1" i="1" spc="-35" dirty="0">
                <a:latin typeface="Trebuchet MS"/>
                <a:cs typeface="Trebuchet MS"/>
              </a:rPr>
              <a:t>döneminde </a:t>
            </a:r>
            <a:r>
              <a:rPr sz="2200" b="1" i="1" spc="-60" dirty="0">
                <a:latin typeface="Trebuchet MS"/>
                <a:cs typeface="Trebuchet MS"/>
              </a:rPr>
              <a:t>ise</a:t>
            </a:r>
            <a:r>
              <a:rPr sz="2200" b="1" i="1" spc="-55" dirty="0">
                <a:latin typeface="Trebuchet MS"/>
                <a:cs typeface="Trebuchet MS"/>
              </a:rPr>
              <a:t> </a:t>
            </a:r>
            <a:r>
              <a:rPr sz="2200" b="1" i="1" spc="-70" dirty="0">
                <a:latin typeface="Trebuchet MS"/>
                <a:cs typeface="Trebuchet MS"/>
              </a:rPr>
              <a:t>gençlerin</a:t>
            </a:r>
            <a:r>
              <a:rPr sz="2200" b="1" i="1" spc="-65" dirty="0">
                <a:latin typeface="Trebuchet MS"/>
                <a:cs typeface="Trebuchet MS"/>
              </a:rPr>
              <a:t> </a:t>
            </a:r>
            <a:r>
              <a:rPr sz="2200" b="1" i="1" spc="-60" dirty="0">
                <a:latin typeface="Trebuchet MS"/>
                <a:cs typeface="Trebuchet MS"/>
              </a:rPr>
              <a:t>mesleklere </a:t>
            </a:r>
            <a:r>
              <a:rPr sz="2200" b="1" i="1" spc="-55" dirty="0">
                <a:latin typeface="Trebuchet MS"/>
                <a:cs typeface="Trebuchet MS"/>
              </a:rPr>
              <a:t> </a:t>
            </a:r>
            <a:r>
              <a:rPr sz="2200" b="1" i="1" spc="-80" dirty="0">
                <a:latin typeface="Trebuchet MS"/>
                <a:cs typeface="Trebuchet MS"/>
              </a:rPr>
              <a:t>ilişkin</a:t>
            </a:r>
            <a:r>
              <a:rPr sz="2200" b="1" i="1" spc="-75" dirty="0">
                <a:latin typeface="Trebuchet MS"/>
                <a:cs typeface="Trebuchet MS"/>
              </a:rPr>
              <a:t> </a:t>
            </a:r>
            <a:r>
              <a:rPr sz="2200" b="1" i="1" spc="-114" dirty="0">
                <a:latin typeface="Trebuchet MS"/>
                <a:cs typeface="Trebuchet MS"/>
              </a:rPr>
              <a:t>fikirleri</a:t>
            </a:r>
            <a:r>
              <a:rPr sz="2200" b="1" i="1" spc="-110" dirty="0">
                <a:latin typeface="Trebuchet MS"/>
                <a:cs typeface="Trebuchet MS"/>
              </a:rPr>
              <a:t> </a:t>
            </a:r>
            <a:r>
              <a:rPr sz="2200" b="1" i="1" spc="-35" dirty="0">
                <a:latin typeface="Trebuchet MS"/>
                <a:cs typeface="Trebuchet MS"/>
              </a:rPr>
              <a:t>daha </a:t>
            </a:r>
            <a:r>
              <a:rPr sz="2200" b="1" i="1" spc="-120" dirty="0">
                <a:latin typeface="Trebuchet MS"/>
                <a:cs typeface="Trebuchet MS"/>
              </a:rPr>
              <a:t>nettir,</a:t>
            </a:r>
            <a:r>
              <a:rPr sz="2200" b="1" i="1" spc="-114" dirty="0">
                <a:latin typeface="Trebuchet MS"/>
                <a:cs typeface="Trebuchet MS"/>
              </a:rPr>
              <a:t> </a:t>
            </a:r>
            <a:r>
              <a:rPr sz="2200" b="1" i="1" spc="20" dirty="0">
                <a:latin typeface="Trebuchet MS"/>
                <a:cs typeface="Trebuchet MS"/>
              </a:rPr>
              <a:t>bu </a:t>
            </a:r>
            <a:r>
              <a:rPr sz="2200" b="1" i="1" spc="-70" dirty="0">
                <a:latin typeface="Trebuchet MS"/>
                <a:cs typeface="Trebuchet MS"/>
              </a:rPr>
              <a:t>gençler</a:t>
            </a:r>
            <a:r>
              <a:rPr sz="2200" b="1" i="1" spc="-65" dirty="0">
                <a:latin typeface="Trebuchet MS"/>
                <a:cs typeface="Trebuchet MS"/>
              </a:rPr>
              <a:t> </a:t>
            </a:r>
            <a:r>
              <a:rPr sz="2200" b="1" i="1" spc="-100" dirty="0">
                <a:latin typeface="Trebuchet MS"/>
                <a:cs typeface="Trebuchet MS"/>
              </a:rPr>
              <a:t>kariyer</a:t>
            </a:r>
            <a:r>
              <a:rPr sz="2200" b="1" i="1" spc="-95" dirty="0">
                <a:latin typeface="Trebuchet MS"/>
                <a:cs typeface="Trebuchet MS"/>
              </a:rPr>
              <a:t> </a:t>
            </a:r>
            <a:r>
              <a:rPr sz="2200" b="1" i="1" spc="-110" dirty="0">
                <a:latin typeface="Trebuchet MS"/>
                <a:cs typeface="Trebuchet MS"/>
              </a:rPr>
              <a:t>alternatifleri </a:t>
            </a:r>
            <a:r>
              <a:rPr sz="2200" b="1" i="1" spc="-105" dirty="0">
                <a:latin typeface="Trebuchet MS"/>
                <a:cs typeface="Trebuchet MS"/>
              </a:rPr>
              <a:t> </a:t>
            </a:r>
            <a:r>
              <a:rPr sz="2200" b="1" i="1" spc="-80" dirty="0">
                <a:latin typeface="Trebuchet MS"/>
                <a:cs typeface="Trebuchet MS"/>
              </a:rPr>
              <a:t>a</a:t>
            </a:r>
            <a:r>
              <a:rPr sz="2200" b="1" i="1" spc="-140" dirty="0">
                <a:latin typeface="Trebuchet MS"/>
                <a:cs typeface="Trebuchet MS"/>
              </a:rPr>
              <a:t>r</a:t>
            </a:r>
            <a:r>
              <a:rPr sz="2200" b="1" i="1" spc="-80" dirty="0">
                <a:latin typeface="Trebuchet MS"/>
                <a:cs typeface="Trebuchet MS"/>
              </a:rPr>
              <a:t>a</a:t>
            </a:r>
            <a:r>
              <a:rPr sz="2200" b="1" i="1" spc="-50" dirty="0">
                <a:latin typeface="Trebuchet MS"/>
                <a:cs typeface="Trebuchet MS"/>
              </a:rPr>
              <a:t>s</a:t>
            </a:r>
            <a:r>
              <a:rPr sz="2200" b="1" i="1" spc="-150" dirty="0">
                <a:latin typeface="Trebuchet MS"/>
                <a:cs typeface="Trebuchet MS"/>
              </a:rPr>
              <a:t>ı</a:t>
            </a:r>
            <a:r>
              <a:rPr sz="2200" b="1" i="1" spc="10" dirty="0">
                <a:latin typeface="Trebuchet MS"/>
                <a:cs typeface="Trebuchet MS"/>
              </a:rPr>
              <a:t>n</a:t>
            </a:r>
            <a:r>
              <a:rPr sz="2200" b="1" i="1" spc="-80" dirty="0">
                <a:latin typeface="Trebuchet MS"/>
                <a:cs typeface="Trebuchet MS"/>
              </a:rPr>
              <a:t>d</a:t>
            </a:r>
            <a:r>
              <a:rPr sz="2200" b="1" i="1" spc="10" dirty="0">
                <a:latin typeface="Trebuchet MS"/>
                <a:cs typeface="Trebuchet MS"/>
              </a:rPr>
              <a:t>a</a:t>
            </a:r>
            <a:r>
              <a:rPr sz="2200" b="1" i="1" spc="-265" dirty="0">
                <a:latin typeface="Trebuchet MS"/>
                <a:cs typeface="Trebuchet MS"/>
              </a:rPr>
              <a:t> </a:t>
            </a:r>
            <a:r>
              <a:rPr sz="2200" b="1" i="1" spc="-50" dirty="0">
                <a:latin typeface="Trebuchet MS"/>
                <a:cs typeface="Trebuchet MS"/>
              </a:rPr>
              <a:t>s</a:t>
            </a:r>
            <a:r>
              <a:rPr sz="2200" b="1" i="1" spc="-70" dirty="0">
                <a:latin typeface="Trebuchet MS"/>
                <a:cs typeface="Trebuchet MS"/>
              </a:rPr>
              <a:t>e</a:t>
            </a:r>
            <a:r>
              <a:rPr sz="2200" b="1" i="1" spc="-105" dirty="0">
                <a:latin typeface="Trebuchet MS"/>
                <a:cs typeface="Trebuchet MS"/>
              </a:rPr>
              <a:t>ç</a:t>
            </a:r>
            <a:r>
              <a:rPr sz="2200" b="1" i="1" spc="-150" dirty="0">
                <a:latin typeface="Trebuchet MS"/>
                <a:cs typeface="Trebuchet MS"/>
              </a:rPr>
              <a:t>i</a:t>
            </a:r>
            <a:r>
              <a:rPr sz="2200" b="1" i="1" spc="180" dirty="0">
                <a:latin typeface="Trebuchet MS"/>
                <a:cs typeface="Trebuchet MS"/>
              </a:rPr>
              <a:t>m</a:t>
            </a:r>
            <a:r>
              <a:rPr sz="2200" b="1" i="1" spc="-265" dirty="0">
                <a:latin typeface="Trebuchet MS"/>
                <a:cs typeface="Trebuchet MS"/>
              </a:rPr>
              <a:t> </a:t>
            </a:r>
            <a:r>
              <a:rPr sz="2200" b="1" i="1" spc="-180" dirty="0">
                <a:latin typeface="Trebuchet MS"/>
                <a:cs typeface="Trebuchet MS"/>
              </a:rPr>
              <a:t>y</a:t>
            </a:r>
            <a:r>
              <a:rPr sz="2200" b="1" i="1" spc="-80" dirty="0">
                <a:latin typeface="Trebuchet MS"/>
                <a:cs typeface="Trebuchet MS"/>
              </a:rPr>
              <a:t>a</a:t>
            </a:r>
            <a:r>
              <a:rPr sz="2200" b="1" i="1" spc="-90" dirty="0">
                <a:latin typeface="Trebuchet MS"/>
                <a:cs typeface="Trebuchet MS"/>
              </a:rPr>
              <a:t>p</a:t>
            </a:r>
            <a:r>
              <a:rPr sz="2200" b="1" i="1" spc="90" dirty="0">
                <a:latin typeface="Trebuchet MS"/>
                <a:cs typeface="Trebuchet MS"/>
              </a:rPr>
              <a:t>m</a:t>
            </a:r>
            <a:r>
              <a:rPr sz="2200" b="1" i="1" spc="10" dirty="0">
                <a:latin typeface="Trebuchet MS"/>
                <a:cs typeface="Trebuchet MS"/>
              </a:rPr>
              <a:t>a</a:t>
            </a:r>
            <a:r>
              <a:rPr sz="2200" b="1" i="1" spc="-265" dirty="0">
                <a:latin typeface="Trebuchet MS"/>
                <a:cs typeface="Trebuchet MS"/>
              </a:rPr>
              <a:t> </a:t>
            </a:r>
            <a:r>
              <a:rPr sz="2200" b="1" i="1" spc="-50" dirty="0">
                <a:latin typeface="Trebuchet MS"/>
                <a:cs typeface="Trebuchet MS"/>
              </a:rPr>
              <a:t>s</a:t>
            </a:r>
            <a:r>
              <a:rPr sz="2200" b="1" i="1" spc="20" dirty="0">
                <a:latin typeface="Trebuchet MS"/>
                <a:cs typeface="Trebuchet MS"/>
              </a:rPr>
              <a:t>ü</a:t>
            </a:r>
            <a:r>
              <a:rPr sz="2200" b="1" i="1" spc="-140" dirty="0">
                <a:latin typeface="Trebuchet MS"/>
                <a:cs typeface="Trebuchet MS"/>
              </a:rPr>
              <a:t>r</a:t>
            </a:r>
            <a:r>
              <a:rPr sz="2200" b="1" i="1" spc="-70" dirty="0">
                <a:latin typeface="Trebuchet MS"/>
                <a:cs typeface="Trebuchet MS"/>
              </a:rPr>
              <a:t>e</a:t>
            </a:r>
            <a:r>
              <a:rPr sz="2200" b="1" i="1" spc="-105" dirty="0">
                <a:latin typeface="Trebuchet MS"/>
                <a:cs typeface="Trebuchet MS"/>
              </a:rPr>
              <a:t>c</a:t>
            </a:r>
            <a:r>
              <a:rPr sz="2200" b="1" i="1" spc="-150" dirty="0">
                <a:latin typeface="Trebuchet MS"/>
                <a:cs typeface="Trebuchet MS"/>
              </a:rPr>
              <a:t>i</a:t>
            </a:r>
            <a:r>
              <a:rPr sz="2200" b="1" i="1" spc="10" dirty="0">
                <a:latin typeface="Trebuchet MS"/>
                <a:cs typeface="Trebuchet MS"/>
              </a:rPr>
              <a:t>n</a:t>
            </a:r>
            <a:r>
              <a:rPr sz="2200" b="1" i="1" spc="-80" dirty="0">
                <a:latin typeface="Trebuchet MS"/>
                <a:cs typeface="Trebuchet MS"/>
              </a:rPr>
              <a:t>d</a:t>
            </a:r>
            <a:r>
              <a:rPr sz="2200" b="1" i="1" spc="-70" dirty="0">
                <a:latin typeface="Trebuchet MS"/>
                <a:cs typeface="Trebuchet MS"/>
              </a:rPr>
              <a:t>e</a:t>
            </a:r>
            <a:r>
              <a:rPr sz="2200" b="1" i="1" spc="-80" dirty="0">
                <a:latin typeface="Trebuchet MS"/>
                <a:cs typeface="Trebuchet MS"/>
              </a:rPr>
              <a:t>d</a:t>
            </a:r>
            <a:r>
              <a:rPr sz="2200" b="1" i="1" spc="-150" dirty="0">
                <a:latin typeface="Trebuchet MS"/>
                <a:cs typeface="Trebuchet MS"/>
              </a:rPr>
              <a:t>i</a:t>
            </a:r>
            <a:r>
              <a:rPr sz="2200" b="1" i="1" spc="-140" dirty="0">
                <a:latin typeface="Trebuchet MS"/>
                <a:cs typeface="Trebuchet MS"/>
              </a:rPr>
              <a:t>r</a:t>
            </a:r>
            <a:r>
              <a:rPr sz="2200" b="1" i="1" spc="-135" dirty="0">
                <a:latin typeface="Trebuchet MS"/>
                <a:cs typeface="Trebuchet MS"/>
              </a:rPr>
              <a:t>l</a:t>
            </a:r>
            <a:r>
              <a:rPr sz="2200" b="1" i="1" spc="-70" dirty="0">
                <a:latin typeface="Trebuchet MS"/>
                <a:cs typeface="Trebuchet MS"/>
              </a:rPr>
              <a:t>e</a:t>
            </a:r>
            <a:r>
              <a:rPr sz="2200" b="1" i="1" spc="-140" dirty="0">
                <a:latin typeface="Trebuchet MS"/>
                <a:cs typeface="Trebuchet MS"/>
              </a:rPr>
              <a:t>r</a:t>
            </a:r>
            <a:r>
              <a:rPr sz="2200" b="1" i="1" spc="-175" dirty="0"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62" y="3157537"/>
            <a:ext cx="114299" cy="1142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62" y="764085"/>
            <a:ext cx="6974205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50" spc="180" dirty="0"/>
              <a:t>O</a:t>
            </a:r>
            <a:r>
              <a:rPr sz="2950" spc="-25" dirty="0"/>
              <a:t>r</a:t>
            </a:r>
            <a:r>
              <a:rPr sz="2950" spc="5" dirty="0"/>
              <a:t>t</a:t>
            </a:r>
            <a:r>
              <a:rPr sz="2950" spc="110" dirty="0"/>
              <a:t>a</a:t>
            </a:r>
            <a:r>
              <a:rPr sz="2950" spc="55" dirty="0"/>
              <a:t>o</a:t>
            </a:r>
            <a:r>
              <a:rPr sz="2950" spc="114" dirty="0"/>
              <a:t>k</a:t>
            </a:r>
            <a:r>
              <a:rPr sz="2950" spc="95" dirty="0"/>
              <a:t>u</a:t>
            </a:r>
            <a:r>
              <a:rPr sz="2950" spc="40" dirty="0"/>
              <a:t>l</a:t>
            </a:r>
            <a:r>
              <a:rPr sz="2950" spc="-355" dirty="0"/>
              <a:t> </a:t>
            </a:r>
            <a:r>
              <a:rPr sz="2950" spc="20" dirty="0"/>
              <a:t>v</a:t>
            </a:r>
            <a:r>
              <a:rPr sz="2950" spc="65" dirty="0"/>
              <a:t>e</a:t>
            </a:r>
            <a:r>
              <a:rPr sz="2950" spc="-355" dirty="0"/>
              <a:t> </a:t>
            </a:r>
            <a:r>
              <a:rPr sz="2950" spc="-65" dirty="0"/>
              <a:t>L</a:t>
            </a:r>
            <a:r>
              <a:rPr sz="2950" spc="-90" dirty="0"/>
              <a:t>i</a:t>
            </a:r>
            <a:r>
              <a:rPr sz="2950" spc="90" dirty="0"/>
              <a:t>s</a:t>
            </a:r>
            <a:r>
              <a:rPr sz="2950" spc="65" dirty="0"/>
              <a:t>e</a:t>
            </a:r>
            <a:r>
              <a:rPr sz="2950" spc="-355" dirty="0"/>
              <a:t> </a:t>
            </a:r>
            <a:r>
              <a:rPr sz="2950" spc="195" dirty="0"/>
              <a:t>D</a:t>
            </a:r>
            <a:r>
              <a:rPr sz="2950" spc="55" dirty="0"/>
              <a:t>ö</a:t>
            </a:r>
            <a:r>
              <a:rPr sz="2950" spc="100" dirty="0"/>
              <a:t>n</a:t>
            </a:r>
            <a:r>
              <a:rPr sz="2950" spc="-55" dirty="0"/>
              <a:t>e</a:t>
            </a:r>
            <a:r>
              <a:rPr sz="2950" spc="275" dirty="0"/>
              <a:t>m</a:t>
            </a:r>
            <a:r>
              <a:rPr sz="2950" spc="-90" dirty="0"/>
              <a:t>i</a:t>
            </a:r>
            <a:r>
              <a:rPr sz="2950" spc="100" dirty="0"/>
              <a:t>n</a:t>
            </a:r>
            <a:r>
              <a:rPr sz="2950" spc="55" dirty="0"/>
              <a:t>d</a:t>
            </a:r>
            <a:r>
              <a:rPr sz="2950" spc="-55" dirty="0"/>
              <a:t>e</a:t>
            </a:r>
            <a:r>
              <a:rPr sz="2950" spc="114" dirty="0"/>
              <a:t>k</a:t>
            </a:r>
            <a:r>
              <a:rPr sz="2950" spc="30" dirty="0"/>
              <a:t>i</a:t>
            </a:r>
            <a:r>
              <a:rPr sz="2950" spc="-355" dirty="0"/>
              <a:t> </a:t>
            </a:r>
            <a:r>
              <a:rPr sz="2950" spc="-25" dirty="0"/>
              <a:t>Ç</a:t>
            </a:r>
            <a:r>
              <a:rPr sz="2950" spc="55" dirty="0"/>
              <a:t>o</a:t>
            </a:r>
            <a:r>
              <a:rPr sz="2950" spc="-95" dirty="0"/>
              <a:t>c</a:t>
            </a:r>
            <a:r>
              <a:rPr sz="2950" spc="95" dirty="0"/>
              <a:t>u</a:t>
            </a:r>
            <a:r>
              <a:rPr sz="2950" spc="114" dirty="0"/>
              <a:t>k</a:t>
            </a:r>
            <a:r>
              <a:rPr sz="2950" spc="-80" dirty="0"/>
              <a:t>l</a:t>
            </a:r>
            <a:r>
              <a:rPr sz="2950" spc="110" dirty="0"/>
              <a:t>a</a:t>
            </a:r>
            <a:r>
              <a:rPr sz="2950" spc="95" dirty="0"/>
              <a:t>r</a:t>
            </a:r>
            <a:endParaRPr sz="2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12" y="1983740"/>
            <a:ext cx="95249" cy="952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8701" y="1843024"/>
            <a:ext cx="810514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  <a:tabLst>
                <a:tab pos="1315085" algn="l"/>
                <a:tab pos="2795270" algn="l"/>
                <a:tab pos="4485640" algn="l"/>
                <a:tab pos="6034405" algn="l"/>
                <a:tab pos="7146290" algn="l"/>
              </a:tabLst>
            </a:pPr>
            <a:r>
              <a:rPr sz="2100" spc="85" dirty="0">
                <a:latin typeface="Tahoma"/>
                <a:cs typeface="Tahoma"/>
              </a:rPr>
              <a:t>O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5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55" dirty="0">
                <a:latin typeface="Tahoma"/>
                <a:cs typeface="Tahoma"/>
              </a:rPr>
              <a:t>dö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li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70" dirty="0">
                <a:latin typeface="Tahoma"/>
                <a:cs typeface="Tahoma"/>
              </a:rPr>
              <a:t>v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70" dirty="0">
                <a:latin typeface="Tahoma"/>
                <a:cs typeface="Tahoma"/>
              </a:rPr>
              <a:t>ı  </a:t>
            </a:r>
            <a:r>
              <a:rPr sz="2100" spc="5" dirty="0">
                <a:latin typeface="Tahoma"/>
                <a:cs typeface="Tahoma"/>
              </a:rPr>
              <a:t>oluşmaktadır.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10" dirty="0">
                <a:latin typeface="Tahoma"/>
                <a:cs typeface="Tahoma"/>
              </a:rPr>
              <a:t>Çocuklar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farklı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mesleklerin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özelliklerinin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farkındadırlar.</a:t>
            </a:r>
            <a:endParaRPr sz="2100">
              <a:latin typeface="Tahoma"/>
              <a:cs typeface="Tahoma"/>
            </a:endParaRPr>
          </a:p>
          <a:p>
            <a:pPr marL="12700" marR="9525">
              <a:lnSpc>
                <a:spcPct val="101200"/>
              </a:lnSpc>
            </a:pPr>
            <a:r>
              <a:rPr sz="2100" spc="-35" dirty="0">
                <a:latin typeface="Tahoma"/>
                <a:cs typeface="Tahoma"/>
              </a:rPr>
              <a:t>İlgilerini </a:t>
            </a:r>
            <a:r>
              <a:rPr sz="2100" spc="15" dirty="0">
                <a:latin typeface="Tahoma"/>
                <a:cs typeface="Tahoma"/>
              </a:rPr>
              <a:t>çeken </a:t>
            </a:r>
            <a:r>
              <a:rPr sz="2100" spc="10" dirty="0">
                <a:latin typeface="Tahoma"/>
                <a:cs typeface="Tahoma"/>
              </a:rPr>
              <a:t>meslekleri </a:t>
            </a:r>
            <a:r>
              <a:rPr sz="2100" dirty="0">
                <a:latin typeface="Tahoma"/>
                <a:cs typeface="Tahoma"/>
              </a:rPr>
              <a:t>araştırarak </a:t>
            </a:r>
            <a:r>
              <a:rPr sz="2100" spc="10" dirty="0">
                <a:latin typeface="Tahoma"/>
                <a:cs typeface="Tahoma"/>
              </a:rPr>
              <a:t>mesleği </a:t>
            </a:r>
            <a:r>
              <a:rPr sz="2100" spc="15" dirty="0">
                <a:latin typeface="Tahoma"/>
                <a:cs typeface="Tahoma"/>
              </a:rPr>
              <a:t>yapabilmek </a:t>
            </a:r>
            <a:r>
              <a:rPr sz="2100" spc="5" dirty="0">
                <a:latin typeface="Tahoma"/>
                <a:cs typeface="Tahoma"/>
              </a:rPr>
              <a:t>için </a:t>
            </a:r>
            <a:r>
              <a:rPr sz="2100" spc="-10" dirty="0">
                <a:latin typeface="Tahoma"/>
                <a:cs typeface="Tahoma"/>
              </a:rPr>
              <a:t>gerekli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ö</a:t>
            </a:r>
            <a:r>
              <a:rPr sz="2100" spc="-30" dirty="0">
                <a:latin typeface="Tahoma"/>
                <a:cs typeface="Tahoma"/>
              </a:rPr>
              <a:t>z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lli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-35" dirty="0">
                <a:latin typeface="Tahoma"/>
                <a:cs typeface="Tahoma"/>
              </a:rPr>
              <a:t>ili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  <a:p>
            <a:pPr marL="12700" marR="8890">
              <a:lnSpc>
                <a:spcPct val="101200"/>
              </a:lnSpc>
              <a:tabLst>
                <a:tab pos="1684655" algn="l"/>
                <a:tab pos="2110105" algn="l"/>
                <a:tab pos="4129404" algn="l"/>
                <a:tab pos="5172075" algn="l"/>
                <a:tab pos="5757545" algn="l"/>
                <a:tab pos="6521450" algn="l"/>
              </a:tabLst>
            </a:pPr>
            <a:r>
              <a:rPr sz="2100" spc="65" dirty="0">
                <a:latin typeface="Tahoma"/>
                <a:cs typeface="Tahoma"/>
              </a:rPr>
              <a:t>H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70" dirty="0">
                <a:latin typeface="Tahoma"/>
                <a:cs typeface="Tahoma"/>
              </a:rPr>
              <a:t>v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45" dirty="0">
                <a:latin typeface="Tahoma"/>
                <a:cs typeface="Tahoma"/>
              </a:rPr>
              <a:t>h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35" dirty="0">
                <a:latin typeface="Tahoma"/>
                <a:cs typeface="Tahoma"/>
              </a:rPr>
              <a:t>il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-35" dirty="0">
                <a:latin typeface="Tahoma"/>
                <a:cs typeface="Tahoma"/>
              </a:rPr>
              <a:t>il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100" dirty="0">
                <a:latin typeface="Tahoma"/>
                <a:cs typeface="Tahoma"/>
              </a:rPr>
              <a:t>r  </a:t>
            </a:r>
            <a:r>
              <a:rPr sz="2100" spc="-10" dirty="0">
                <a:latin typeface="Tahoma"/>
                <a:cs typeface="Tahoma"/>
              </a:rPr>
              <a:t>yapabilirler.</a:t>
            </a:r>
            <a:r>
              <a:rPr sz="2100" spc="-280" dirty="0">
                <a:latin typeface="Tahoma"/>
                <a:cs typeface="Tahoma"/>
              </a:rPr>
              <a:t> </a:t>
            </a:r>
            <a:r>
              <a:rPr sz="2100" spc="-70" dirty="0">
                <a:latin typeface="Tahoma"/>
                <a:cs typeface="Tahoma"/>
              </a:rPr>
              <a:t>(11-12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65" dirty="0">
                <a:latin typeface="Tahoma"/>
                <a:cs typeface="Tahoma"/>
              </a:rPr>
              <a:t>yaş)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12" y="2631440"/>
            <a:ext cx="95249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12" y="2955290"/>
            <a:ext cx="95249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012" y="3602990"/>
            <a:ext cx="95249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8798" y="4494788"/>
            <a:ext cx="2974917" cy="18131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496" y="1305363"/>
            <a:ext cx="7302500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100"/>
              </a:spcBef>
            </a:pPr>
            <a:r>
              <a:rPr sz="2100" b="1" spc="-100" dirty="0">
                <a:solidFill>
                  <a:srgbClr val="F69545"/>
                </a:solidFill>
                <a:latin typeface="Trebuchet MS"/>
                <a:cs typeface="Trebuchet MS"/>
              </a:rPr>
              <a:t>13- </a:t>
            </a:r>
            <a:r>
              <a:rPr sz="2100" b="1" spc="-60" dirty="0">
                <a:solidFill>
                  <a:srgbClr val="F69545"/>
                </a:solidFill>
                <a:latin typeface="Trebuchet MS"/>
                <a:cs typeface="Trebuchet MS"/>
              </a:rPr>
              <a:t>14 </a:t>
            </a:r>
            <a:r>
              <a:rPr sz="2100" b="1" spc="75" dirty="0">
                <a:solidFill>
                  <a:srgbClr val="F69545"/>
                </a:solidFill>
                <a:latin typeface="Trebuchet MS"/>
                <a:cs typeface="Trebuchet MS"/>
              </a:rPr>
              <a:t>yaş </a:t>
            </a:r>
            <a:r>
              <a:rPr sz="2100" b="1" spc="-25" dirty="0">
                <a:solidFill>
                  <a:srgbClr val="F69545"/>
                </a:solidFill>
                <a:latin typeface="Trebuchet MS"/>
                <a:cs typeface="Trebuchet MS"/>
              </a:rPr>
              <a:t>ile </a:t>
            </a:r>
            <a:r>
              <a:rPr sz="2100" b="1" spc="-5" dirty="0">
                <a:solidFill>
                  <a:srgbClr val="F69545"/>
                </a:solidFill>
                <a:latin typeface="Trebuchet MS"/>
                <a:cs typeface="Trebuchet MS"/>
              </a:rPr>
              <a:t>birlikte </a:t>
            </a:r>
            <a:r>
              <a:rPr sz="2100" spc="5" dirty="0">
                <a:latin typeface="Tahoma"/>
                <a:cs typeface="Tahoma"/>
              </a:rPr>
              <a:t>ergenler </a:t>
            </a:r>
            <a:r>
              <a:rPr sz="2100" spc="10" dirty="0">
                <a:latin typeface="Tahoma"/>
                <a:cs typeface="Tahoma"/>
              </a:rPr>
              <a:t>becerilerinin </a:t>
            </a:r>
            <a:r>
              <a:rPr sz="2100" spc="5" dirty="0">
                <a:latin typeface="Tahoma"/>
                <a:cs typeface="Tahoma"/>
              </a:rPr>
              <a:t>farkına </a:t>
            </a:r>
            <a:r>
              <a:rPr sz="2100" spc="10" dirty="0">
                <a:latin typeface="Tahoma"/>
                <a:cs typeface="Tahoma"/>
              </a:rPr>
              <a:t>varmaya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başlarlar ve </a:t>
            </a:r>
            <a:r>
              <a:rPr sz="2100" spc="5" dirty="0">
                <a:latin typeface="Tahoma"/>
                <a:cs typeface="Tahoma"/>
              </a:rPr>
              <a:t>eğitim </a:t>
            </a:r>
            <a:r>
              <a:rPr sz="2100" spc="-5" dirty="0">
                <a:latin typeface="Tahoma"/>
                <a:cs typeface="Tahoma"/>
              </a:rPr>
              <a:t>hayatı </a:t>
            </a:r>
            <a:r>
              <a:rPr sz="2100" spc="95" dirty="0">
                <a:latin typeface="Tahoma"/>
                <a:cs typeface="Tahoma"/>
              </a:rPr>
              <a:t>ön </a:t>
            </a:r>
            <a:r>
              <a:rPr sz="2100" spc="30" dirty="0">
                <a:latin typeface="Tahoma"/>
                <a:cs typeface="Tahoma"/>
              </a:rPr>
              <a:t>plana </a:t>
            </a:r>
            <a:r>
              <a:rPr sz="2100" spc="-25" dirty="0">
                <a:latin typeface="Tahoma"/>
                <a:cs typeface="Tahoma"/>
              </a:rPr>
              <a:t>çıkar. </a:t>
            </a:r>
            <a:r>
              <a:rPr sz="2100" spc="95" dirty="0">
                <a:latin typeface="Tahoma"/>
                <a:cs typeface="Tahoma"/>
              </a:rPr>
              <a:t>Bu </a:t>
            </a:r>
            <a:r>
              <a:rPr sz="2100" spc="50" dirty="0">
                <a:latin typeface="Tahoma"/>
                <a:cs typeface="Tahoma"/>
              </a:rPr>
              <a:t>dönemle </a:t>
            </a:r>
            <a:r>
              <a:rPr sz="2100" dirty="0">
                <a:latin typeface="Tahoma"/>
                <a:cs typeface="Tahoma"/>
              </a:rPr>
              <a:t>birlikte </a:t>
            </a:r>
            <a:r>
              <a:rPr sz="2100" spc="-650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zaman </a:t>
            </a:r>
            <a:r>
              <a:rPr sz="2100" spc="-20" dirty="0">
                <a:latin typeface="Tahoma"/>
                <a:cs typeface="Tahoma"/>
              </a:rPr>
              <a:t>algısı </a:t>
            </a:r>
            <a:r>
              <a:rPr sz="2100" spc="-10" dirty="0">
                <a:latin typeface="Tahoma"/>
                <a:cs typeface="Tahoma"/>
              </a:rPr>
              <a:t>gelişerek </a:t>
            </a:r>
            <a:r>
              <a:rPr sz="2100" spc="5" dirty="0">
                <a:latin typeface="Tahoma"/>
                <a:cs typeface="Tahoma"/>
              </a:rPr>
              <a:t>ergenlerin </a:t>
            </a:r>
            <a:r>
              <a:rPr sz="2100" spc="-15" dirty="0">
                <a:latin typeface="Tahoma"/>
                <a:cs typeface="Tahoma"/>
              </a:rPr>
              <a:t>gelecekle </a:t>
            </a:r>
            <a:r>
              <a:rPr sz="2100" spc="-25" dirty="0">
                <a:latin typeface="Tahoma"/>
                <a:cs typeface="Tahoma"/>
              </a:rPr>
              <a:t>ilgili </a:t>
            </a:r>
            <a:r>
              <a:rPr sz="2100" spc="45" dirty="0">
                <a:latin typeface="Tahoma"/>
                <a:cs typeface="Tahoma"/>
              </a:rPr>
              <a:t>daha </a:t>
            </a:r>
            <a:r>
              <a:rPr sz="2100" spc="-15" dirty="0">
                <a:latin typeface="Tahoma"/>
                <a:cs typeface="Tahoma"/>
              </a:rPr>
              <a:t>gerçekçi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55" dirty="0">
                <a:latin typeface="Tahoma"/>
                <a:cs typeface="Tahoma"/>
              </a:rPr>
              <a:t>p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55" dirty="0">
                <a:latin typeface="Tahoma"/>
                <a:cs typeface="Tahoma"/>
              </a:rPr>
              <a:t>ö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i="1" spc="-90" dirty="0">
                <a:latin typeface="Trebuchet MS"/>
                <a:cs typeface="Trebuchet MS"/>
              </a:rPr>
              <a:t>«Doktor</a:t>
            </a:r>
            <a:r>
              <a:rPr sz="2100" i="1" spc="-85" dirty="0">
                <a:latin typeface="Trebuchet MS"/>
                <a:cs typeface="Trebuchet MS"/>
              </a:rPr>
              <a:t> </a:t>
            </a:r>
            <a:r>
              <a:rPr sz="2100" i="1" spc="-45" dirty="0">
                <a:latin typeface="Trebuchet MS"/>
                <a:cs typeface="Trebuchet MS"/>
              </a:rPr>
              <a:t>olmak</a:t>
            </a:r>
            <a:r>
              <a:rPr sz="2100" i="1" spc="-40" dirty="0">
                <a:latin typeface="Trebuchet MS"/>
                <a:cs typeface="Trebuchet MS"/>
              </a:rPr>
              <a:t> </a:t>
            </a:r>
            <a:r>
              <a:rPr sz="2100" i="1" spc="-135" dirty="0">
                <a:latin typeface="Trebuchet MS"/>
                <a:cs typeface="Trebuchet MS"/>
              </a:rPr>
              <a:t>isterdim;</a:t>
            </a:r>
            <a:r>
              <a:rPr sz="2100" i="1" spc="-130" dirty="0">
                <a:latin typeface="Trebuchet MS"/>
                <a:cs typeface="Trebuchet MS"/>
              </a:rPr>
              <a:t> </a:t>
            </a:r>
            <a:r>
              <a:rPr sz="2100" i="1" spc="-20" dirty="0">
                <a:latin typeface="Trebuchet MS"/>
                <a:cs typeface="Trebuchet MS"/>
              </a:rPr>
              <a:t>ancak</a:t>
            </a:r>
            <a:r>
              <a:rPr sz="2100" i="1" spc="-15" dirty="0">
                <a:latin typeface="Trebuchet MS"/>
                <a:cs typeface="Trebuchet MS"/>
              </a:rPr>
              <a:t> </a:t>
            </a:r>
            <a:r>
              <a:rPr sz="2100" i="1" spc="-75" dirty="0">
                <a:latin typeface="Trebuchet MS"/>
                <a:cs typeface="Trebuchet MS"/>
              </a:rPr>
              <a:t>sayısal</a:t>
            </a:r>
            <a:r>
              <a:rPr sz="2100" i="1" spc="-70" dirty="0">
                <a:latin typeface="Trebuchet MS"/>
                <a:cs typeface="Trebuchet MS"/>
              </a:rPr>
              <a:t> </a:t>
            </a:r>
            <a:r>
              <a:rPr sz="2100" i="1" spc="-140" dirty="0">
                <a:latin typeface="Trebuchet MS"/>
                <a:cs typeface="Trebuchet MS"/>
              </a:rPr>
              <a:t>ağırlıklı</a:t>
            </a:r>
            <a:r>
              <a:rPr sz="2100" i="1" spc="-135" dirty="0">
                <a:latin typeface="Trebuchet MS"/>
                <a:cs typeface="Trebuchet MS"/>
              </a:rPr>
              <a:t> </a:t>
            </a:r>
            <a:r>
              <a:rPr sz="2100" i="1" spc="-110" dirty="0">
                <a:latin typeface="Trebuchet MS"/>
                <a:cs typeface="Trebuchet MS"/>
              </a:rPr>
              <a:t>derslerde</a:t>
            </a:r>
            <a:r>
              <a:rPr sz="2100" i="1" spc="-105" dirty="0">
                <a:latin typeface="Trebuchet MS"/>
                <a:cs typeface="Trebuchet MS"/>
              </a:rPr>
              <a:t> </a:t>
            </a:r>
            <a:r>
              <a:rPr sz="2100" i="1" spc="-45" dirty="0">
                <a:latin typeface="Trebuchet MS"/>
                <a:cs typeface="Trebuchet MS"/>
              </a:rPr>
              <a:t>çok </a:t>
            </a:r>
            <a:r>
              <a:rPr sz="2100" i="1" spc="-40" dirty="0">
                <a:latin typeface="Trebuchet MS"/>
                <a:cs typeface="Trebuchet MS"/>
              </a:rPr>
              <a:t> </a:t>
            </a:r>
            <a:r>
              <a:rPr sz="2100" i="1" spc="-85" dirty="0">
                <a:latin typeface="Trebuchet MS"/>
                <a:cs typeface="Trebuchet MS"/>
              </a:rPr>
              <a:t>başarılı</a:t>
            </a:r>
            <a:r>
              <a:rPr sz="2100" i="1" spc="-250" dirty="0">
                <a:latin typeface="Trebuchet MS"/>
                <a:cs typeface="Trebuchet MS"/>
              </a:rPr>
              <a:t> </a:t>
            </a:r>
            <a:r>
              <a:rPr sz="2100" i="1" spc="-145" dirty="0">
                <a:latin typeface="Trebuchet MS"/>
                <a:cs typeface="Trebuchet MS"/>
              </a:rPr>
              <a:t>değilim.»</a:t>
            </a:r>
            <a:r>
              <a:rPr sz="2100" i="1" spc="-250" dirty="0">
                <a:latin typeface="Trebuchet MS"/>
                <a:cs typeface="Trebuchet MS"/>
              </a:rPr>
              <a:t> </a:t>
            </a:r>
            <a:r>
              <a:rPr sz="2100" spc="95" dirty="0">
                <a:latin typeface="Tahoma"/>
                <a:cs typeface="Tahoma"/>
              </a:rPr>
              <a:t>bu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dönemdeki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ifadelerdendir.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3531" y="3533479"/>
            <a:ext cx="4848224" cy="30098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1139" y="1725548"/>
            <a:ext cx="3208020" cy="326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sz="2100" b="1" spc="-105" dirty="0">
                <a:solidFill>
                  <a:srgbClr val="F69545"/>
                </a:solidFill>
                <a:latin typeface="Trebuchet MS"/>
                <a:cs typeface="Trebuchet MS"/>
              </a:rPr>
              <a:t>15</a:t>
            </a:r>
            <a:r>
              <a:rPr sz="2100" b="1" spc="-175" dirty="0">
                <a:solidFill>
                  <a:srgbClr val="F69545"/>
                </a:solidFill>
                <a:latin typeface="Trebuchet MS"/>
                <a:cs typeface="Trebuchet MS"/>
              </a:rPr>
              <a:t>-</a:t>
            </a:r>
            <a:r>
              <a:rPr sz="2100" b="1" spc="-105" dirty="0">
                <a:solidFill>
                  <a:srgbClr val="F69545"/>
                </a:solidFill>
                <a:latin typeface="Trebuchet MS"/>
                <a:cs typeface="Trebuchet MS"/>
              </a:rPr>
              <a:t>1</a:t>
            </a:r>
            <a:r>
              <a:rPr sz="2100" b="1" spc="-15" dirty="0">
                <a:solidFill>
                  <a:srgbClr val="F69545"/>
                </a:solidFill>
                <a:latin typeface="Trebuchet MS"/>
                <a:cs typeface="Trebuchet MS"/>
              </a:rPr>
              <a:t>6</a:t>
            </a:r>
            <a:r>
              <a:rPr sz="2100" b="1" spc="-250" dirty="0">
                <a:solidFill>
                  <a:srgbClr val="F69545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y</a:t>
            </a:r>
            <a:r>
              <a:rPr sz="2100" b="1" spc="75" dirty="0">
                <a:solidFill>
                  <a:srgbClr val="F69545"/>
                </a:solidFill>
                <a:latin typeface="Trebuchet MS"/>
                <a:cs typeface="Trebuchet MS"/>
              </a:rPr>
              <a:t>a</a:t>
            </a:r>
            <a:r>
              <a:rPr sz="2100" b="1" spc="155" dirty="0">
                <a:solidFill>
                  <a:srgbClr val="F69545"/>
                </a:solidFill>
                <a:latin typeface="Trebuchet MS"/>
                <a:cs typeface="Trebuchet MS"/>
              </a:rPr>
              <a:t>ş</a:t>
            </a:r>
            <a:r>
              <a:rPr sz="2100" b="1" spc="-250" dirty="0">
                <a:solidFill>
                  <a:srgbClr val="F69545"/>
                </a:solidFill>
                <a:latin typeface="Trebuchet MS"/>
                <a:cs typeface="Trebuchet MS"/>
              </a:rPr>
              <a:t> 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-60" dirty="0">
                <a:solidFill>
                  <a:srgbClr val="F69545"/>
                </a:solidFill>
                <a:latin typeface="Trebuchet MS"/>
                <a:cs typeface="Trebuchet MS"/>
              </a:rPr>
              <a:t>l</a:t>
            </a:r>
            <a:r>
              <a:rPr sz="2100" b="1" spc="50" dirty="0">
                <a:solidFill>
                  <a:srgbClr val="F69545"/>
                </a:solidFill>
                <a:latin typeface="Trebuchet MS"/>
                <a:cs typeface="Trebuchet MS"/>
              </a:rPr>
              <a:t>e</a:t>
            </a:r>
            <a:r>
              <a:rPr sz="2100" b="1" spc="-250" dirty="0">
                <a:solidFill>
                  <a:srgbClr val="F69545"/>
                </a:solidFill>
                <a:latin typeface="Trebuchet MS"/>
                <a:cs typeface="Trebuchet MS"/>
              </a:rPr>
              <a:t> </a:t>
            </a:r>
            <a:r>
              <a:rPr sz="2100" b="1" spc="35" dirty="0">
                <a:solidFill>
                  <a:srgbClr val="F69545"/>
                </a:solidFill>
                <a:latin typeface="Trebuchet MS"/>
                <a:cs typeface="Trebuchet MS"/>
              </a:rPr>
              <a:t>b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-20" dirty="0">
                <a:solidFill>
                  <a:srgbClr val="F69545"/>
                </a:solidFill>
                <a:latin typeface="Trebuchet MS"/>
                <a:cs typeface="Trebuchet MS"/>
              </a:rPr>
              <a:t>r</a:t>
            </a:r>
            <a:r>
              <a:rPr sz="2100" b="1" spc="-60" dirty="0">
                <a:solidFill>
                  <a:srgbClr val="F69545"/>
                </a:solidFill>
                <a:latin typeface="Trebuchet MS"/>
                <a:cs typeface="Trebuchet MS"/>
              </a:rPr>
              <a:t>l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80" dirty="0">
                <a:solidFill>
                  <a:srgbClr val="F69545"/>
                </a:solidFill>
                <a:latin typeface="Trebuchet MS"/>
                <a:cs typeface="Trebuchet MS"/>
              </a:rPr>
              <a:t>k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t</a:t>
            </a:r>
            <a:r>
              <a:rPr sz="2100" b="1" spc="-40" dirty="0">
                <a:solidFill>
                  <a:srgbClr val="F69545"/>
                </a:solidFill>
                <a:latin typeface="Trebuchet MS"/>
                <a:cs typeface="Trebuchet MS"/>
              </a:rPr>
              <a:t>e</a:t>
            </a:r>
            <a:r>
              <a:rPr sz="2100" b="1" spc="-135" dirty="0">
                <a:solidFill>
                  <a:srgbClr val="F69545"/>
                </a:solidFill>
                <a:latin typeface="Trebuchet MS"/>
                <a:cs typeface="Trebuchet MS"/>
              </a:rPr>
              <a:t>;  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ö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p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60" dirty="0">
                <a:latin typeface="Tahoma"/>
                <a:cs typeface="Tahoma"/>
              </a:rPr>
              <a:t>a  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-10" dirty="0">
                <a:latin typeface="Tahoma"/>
                <a:cs typeface="Tahoma"/>
              </a:rPr>
              <a:t>aş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0" dirty="0">
                <a:latin typeface="Tahoma"/>
                <a:cs typeface="Tahoma"/>
              </a:rPr>
              <a:t>B</a:t>
            </a:r>
            <a:r>
              <a:rPr sz="2100" spc="135" dirty="0">
                <a:latin typeface="Tahoma"/>
                <a:cs typeface="Tahoma"/>
              </a:rPr>
              <a:t>u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dö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65" dirty="0">
                <a:latin typeface="Tahoma"/>
                <a:cs typeface="Tahoma"/>
              </a:rPr>
              <a:t>e  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p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0" dirty="0">
                <a:latin typeface="Tahoma"/>
                <a:cs typeface="Tahoma"/>
              </a:rPr>
              <a:t>z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20" dirty="0">
                <a:latin typeface="Tahoma"/>
                <a:cs typeface="Tahoma"/>
              </a:rPr>
              <a:t>, 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135" dirty="0">
                <a:latin typeface="Tahoma"/>
                <a:cs typeface="Tahoma"/>
              </a:rPr>
              <a:t>ü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14" dirty="0">
                <a:latin typeface="Tahoma"/>
                <a:cs typeface="Tahoma"/>
              </a:rPr>
              <a:t>,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il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65" dirty="0">
                <a:latin typeface="Tahoma"/>
                <a:cs typeface="Tahoma"/>
              </a:rPr>
              <a:t>e  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220" dirty="0">
                <a:latin typeface="Tahoma"/>
                <a:cs typeface="Tahoma"/>
              </a:rPr>
              <a:t>m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14" dirty="0">
                <a:latin typeface="Tahoma"/>
                <a:cs typeface="Tahoma"/>
              </a:rPr>
              <a:t>,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70" dirty="0">
                <a:latin typeface="Tahoma"/>
                <a:cs typeface="Tahoma"/>
              </a:rPr>
              <a:t>i 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-70" dirty="0">
                <a:latin typeface="Tahoma"/>
                <a:cs typeface="Tahoma"/>
              </a:rPr>
              <a:t>v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35" dirty="0">
                <a:latin typeface="Tahoma"/>
                <a:cs typeface="Tahoma"/>
              </a:rPr>
              <a:t>ı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70" dirty="0">
                <a:latin typeface="Tahoma"/>
                <a:cs typeface="Tahoma"/>
              </a:rPr>
              <a:t>i  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45" dirty="0">
                <a:latin typeface="Tahoma"/>
                <a:cs typeface="Tahoma"/>
              </a:rPr>
              <a:t>un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spc="70" dirty="0">
                <a:latin typeface="Tahoma"/>
                <a:cs typeface="Tahoma"/>
              </a:rPr>
              <a:t>ı  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45" dirty="0">
                <a:latin typeface="Tahoma"/>
                <a:cs typeface="Tahoma"/>
              </a:rPr>
              <a:t>ün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spc="65" dirty="0">
                <a:latin typeface="Tahoma"/>
                <a:cs typeface="Tahoma"/>
              </a:rPr>
              <a:t>e  </a:t>
            </a:r>
            <a:r>
              <a:rPr sz="2100" spc="-10" dirty="0">
                <a:latin typeface="Tahoma"/>
                <a:cs typeface="Tahoma"/>
              </a:rPr>
              <a:t>başlarlar.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263" y="1729661"/>
            <a:ext cx="3314699" cy="33146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496" y="1535792"/>
            <a:ext cx="7609205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  <a:tabLst>
                <a:tab pos="811530" algn="l"/>
                <a:tab pos="1379220" algn="l"/>
                <a:tab pos="1819910" algn="l"/>
                <a:tab pos="2868930" algn="l"/>
                <a:tab pos="3851275" algn="l"/>
                <a:tab pos="4736465" algn="l"/>
                <a:tab pos="5153660" algn="l"/>
                <a:tab pos="5615305" algn="l"/>
                <a:tab pos="6656070" algn="l"/>
              </a:tabLst>
            </a:pPr>
            <a:r>
              <a:rPr sz="2100" b="1" spc="-105" dirty="0">
                <a:solidFill>
                  <a:srgbClr val="F69545"/>
                </a:solidFill>
                <a:latin typeface="Trebuchet MS"/>
                <a:cs typeface="Trebuchet MS"/>
              </a:rPr>
              <a:t>17</a:t>
            </a:r>
            <a:r>
              <a:rPr sz="2100" b="1" spc="-175" dirty="0">
                <a:solidFill>
                  <a:srgbClr val="F69545"/>
                </a:solidFill>
                <a:latin typeface="Trebuchet MS"/>
                <a:cs typeface="Trebuchet MS"/>
              </a:rPr>
              <a:t>-</a:t>
            </a:r>
            <a:r>
              <a:rPr sz="2100" b="1" spc="-105" dirty="0">
                <a:solidFill>
                  <a:srgbClr val="F69545"/>
                </a:solidFill>
                <a:latin typeface="Trebuchet MS"/>
                <a:cs typeface="Trebuchet MS"/>
              </a:rPr>
              <a:t>1</a:t>
            </a:r>
            <a:r>
              <a:rPr sz="2100" b="1" spc="-15" dirty="0">
                <a:solidFill>
                  <a:srgbClr val="F69545"/>
                </a:solidFill>
                <a:latin typeface="Trebuchet MS"/>
                <a:cs typeface="Trebuchet MS"/>
              </a:rPr>
              <a:t>8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	y</a:t>
            </a:r>
            <a:r>
              <a:rPr sz="2100" b="1" spc="75" dirty="0">
                <a:solidFill>
                  <a:srgbClr val="F69545"/>
                </a:solidFill>
                <a:latin typeface="Trebuchet MS"/>
                <a:cs typeface="Trebuchet MS"/>
              </a:rPr>
              <a:t>a</a:t>
            </a:r>
            <a:r>
              <a:rPr sz="2100" b="1" spc="155" dirty="0">
                <a:solidFill>
                  <a:srgbClr val="F69545"/>
                </a:solidFill>
                <a:latin typeface="Trebuchet MS"/>
                <a:cs typeface="Trebuchet MS"/>
              </a:rPr>
              <a:t>ş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	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-60" dirty="0">
                <a:solidFill>
                  <a:srgbClr val="F69545"/>
                </a:solidFill>
                <a:latin typeface="Trebuchet MS"/>
                <a:cs typeface="Trebuchet MS"/>
              </a:rPr>
              <a:t>l</a:t>
            </a:r>
            <a:r>
              <a:rPr sz="2100" b="1" spc="50" dirty="0">
                <a:solidFill>
                  <a:srgbClr val="F69545"/>
                </a:solidFill>
                <a:latin typeface="Trebuchet MS"/>
                <a:cs typeface="Trebuchet MS"/>
              </a:rPr>
              <a:t>e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	</a:t>
            </a:r>
            <a:r>
              <a:rPr sz="2100" b="1" spc="35" dirty="0">
                <a:solidFill>
                  <a:srgbClr val="F69545"/>
                </a:solidFill>
                <a:latin typeface="Trebuchet MS"/>
                <a:cs typeface="Trebuchet MS"/>
              </a:rPr>
              <a:t>b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-20" dirty="0">
                <a:solidFill>
                  <a:srgbClr val="F69545"/>
                </a:solidFill>
                <a:latin typeface="Trebuchet MS"/>
                <a:cs typeface="Trebuchet MS"/>
              </a:rPr>
              <a:t>r</a:t>
            </a:r>
            <a:r>
              <a:rPr sz="2100" b="1" spc="-60" dirty="0">
                <a:solidFill>
                  <a:srgbClr val="F69545"/>
                </a:solidFill>
                <a:latin typeface="Trebuchet MS"/>
                <a:cs typeface="Trebuchet MS"/>
              </a:rPr>
              <a:t>l</a:t>
            </a:r>
            <a:r>
              <a:rPr sz="2100" b="1" spc="-70" dirty="0">
                <a:solidFill>
                  <a:srgbClr val="F69545"/>
                </a:solidFill>
                <a:latin typeface="Trebuchet MS"/>
                <a:cs typeface="Trebuchet MS"/>
              </a:rPr>
              <a:t>i</a:t>
            </a:r>
            <a:r>
              <a:rPr sz="2100" b="1" spc="80" dirty="0">
                <a:solidFill>
                  <a:srgbClr val="F69545"/>
                </a:solidFill>
                <a:latin typeface="Trebuchet MS"/>
                <a:cs typeface="Trebuchet MS"/>
              </a:rPr>
              <a:t>k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t</a:t>
            </a:r>
            <a:r>
              <a:rPr sz="2100" b="1" spc="50" dirty="0">
                <a:solidFill>
                  <a:srgbClr val="F69545"/>
                </a:solidFill>
                <a:latin typeface="Trebuchet MS"/>
                <a:cs typeface="Trebuchet MS"/>
              </a:rPr>
              <a:t>e</a:t>
            </a:r>
            <a:r>
              <a:rPr sz="2100" b="1" dirty="0">
                <a:solidFill>
                  <a:srgbClr val="F69545"/>
                </a:solidFill>
                <a:latin typeface="Trebuchet MS"/>
                <a:cs typeface="Trebuchet MS"/>
              </a:rPr>
              <a:t>	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70" dirty="0">
                <a:latin typeface="Tahoma"/>
                <a:cs typeface="Tahoma"/>
              </a:rPr>
              <a:t>v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135" dirty="0">
                <a:latin typeface="Tahoma"/>
                <a:cs typeface="Tahoma"/>
              </a:rPr>
              <a:t>u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spc="70" dirty="0">
                <a:latin typeface="Tahoma"/>
                <a:cs typeface="Tahoma"/>
              </a:rPr>
              <a:t>i 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45" dirty="0">
                <a:latin typeface="Tahoma"/>
                <a:cs typeface="Tahoma"/>
              </a:rPr>
              <a:t>u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ı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dö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-35" dirty="0">
                <a:latin typeface="Tahoma"/>
                <a:cs typeface="Tahoma"/>
              </a:rPr>
              <a:t>ili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Tahoma"/>
                <a:cs typeface="Tahoma"/>
              </a:rPr>
              <a:t>-Üniversiteye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gidilip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gidilmeyeceği,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70" dirty="0">
                <a:latin typeface="Tahoma"/>
                <a:cs typeface="Tahoma"/>
              </a:rPr>
              <a:t>-</a:t>
            </a:r>
            <a:r>
              <a:rPr sz="2100" spc="85" dirty="0">
                <a:latin typeface="Tahoma"/>
                <a:cs typeface="Tahoma"/>
              </a:rPr>
              <a:t>Ü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70" dirty="0">
                <a:latin typeface="Tahoma"/>
                <a:cs typeface="Tahoma"/>
              </a:rPr>
              <a:t>v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40" dirty="0">
                <a:latin typeface="Tahoma"/>
                <a:cs typeface="Tahoma"/>
              </a:rPr>
              <a:t>t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h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80" dirty="0">
                <a:latin typeface="Tahoma"/>
                <a:cs typeface="Tahoma"/>
              </a:rPr>
              <a:t>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-35" dirty="0">
                <a:latin typeface="Tahoma"/>
                <a:cs typeface="Tahoma"/>
              </a:rPr>
              <a:t>il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114" dirty="0">
                <a:latin typeface="Tahoma"/>
                <a:cs typeface="Tahoma"/>
              </a:rPr>
              <a:t>,</a:t>
            </a:r>
            <a:endParaRPr sz="2100">
              <a:latin typeface="Tahoma"/>
              <a:cs typeface="Tahoma"/>
            </a:endParaRPr>
          </a:p>
          <a:p>
            <a:pPr marL="12700" marR="9525">
              <a:lnSpc>
                <a:spcPct val="101200"/>
              </a:lnSpc>
            </a:pPr>
            <a:r>
              <a:rPr sz="2100" spc="-30" dirty="0">
                <a:latin typeface="Tahoma"/>
                <a:cs typeface="Tahoma"/>
              </a:rPr>
              <a:t>-Seçilen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alanın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koşulları</a:t>
            </a:r>
            <a:r>
              <a:rPr sz="2100" spc="-140" dirty="0">
                <a:latin typeface="Tahoma"/>
                <a:cs typeface="Tahoma"/>
              </a:rPr>
              <a:t> </a:t>
            </a:r>
            <a:r>
              <a:rPr sz="2100" spc="-30" dirty="0">
                <a:latin typeface="Tahoma"/>
                <a:cs typeface="Tahoma"/>
              </a:rPr>
              <a:t>(istihdam,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maaş,</a:t>
            </a:r>
            <a:r>
              <a:rPr sz="2100" spc="-14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kişinin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mesleki</a:t>
            </a:r>
            <a:r>
              <a:rPr sz="2100" spc="-14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değerleri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ile</a:t>
            </a:r>
            <a:r>
              <a:rPr sz="2100" spc="-280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örtüşme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düzeyi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90" dirty="0">
                <a:latin typeface="Tahoma"/>
                <a:cs typeface="Tahoma"/>
              </a:rPr>
              <a:t>vb.)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253" y="3860879"/>
            <a:ext cx="8029574" cy="2943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664" y="292733"/>
            <a:ext cx="7029449" cy="63626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299" y="997464"/>
            <a:ext cx="2689225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45" dirty="0"/>
              <a:t>G</a:t>
            </a:r>
            <a:r>
              <a:rPr spc="-80" dirty="0"/>
              <a:t>e</a:t>
            </a:r>
            <a:r>
              <a:rPr spc="95" dirty="0"/>
              <a:t>n</a:t>
            </a:r>
            <a:r>
              <a:rPr spc="-80" dirty="0"/>
              <a:t>e</a:t>
            </a:r>
            <a:r>
              <a:rPr spc="35" dirty="0"/>
              <a:t>l</a:t>
            </a:r>
            <a:r>
              <a:rPr spc="-415" dirty="0"/>
              <a:t> </a:t>
            </a:r>
            <a:r>
              <a:rPr spc="45" dirty="0"/>
              <a:t>o</a:t>
            </a:r>
            <a:r>
              <a:rPr spc="-105" dirty="0"/>
              <a:t>l</a:t>
            </a:r>
            <a:r>
              <a:rPr spc="110" dirty="0"/>
              <a:t>a</a:t>
            </a:r>
            <a:r>
              <a:rPr spc="-45" dirty="0"/>
              <a:t>r</a:t>
            </a:r>
            <a:r>
              <a:rPr spc="110" dirty="0"/>
              <a:t>ak</a:t>
            </a:r>
            <a:r>
              <a:rPr spc="-260" dirty="0"/>
              <a:t>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496" y="2303875"/>
            <a:ext cx="7833359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sz="2100" spc="95" dirty="0">
                <a:latin typeface="Tahoma"/>
                <a:cs typeface="Tahoma"/>
              </a:rPr>
              <a:t>Bu </a:t>
            </a:r>
            <a:r>
              <a:rPr sz="2100" spc="40" dirty="0">
                <a:latin typeface="Tahoma"/>
                <a:cs typeface="Tahoma"/>
              </a:rPr>
              <a:t>dönemlerde </a:t>
            </a:r>
            <a:r>
              <a:rPr sz="2100" spc="-25" dirty="0">
                <a:latin typeface="Tahoma"/>
                <a:cs typeface="Tahoma"/>
              </a:rPr>
              <a:t>çocuklar; </a:t>
            </a:r>
            <a:r>
              <a:rPr sz="2100" spc="25" dirty="0">
                <a:latin typeface="Tahoma"/>
                <a:cs typeface="Tahoma"/>
              </a:rPr>
              <a:t>ulaşmak </a:t>
            </a:r>
            <a:r>
              <a:rPr sz="2100" spc="-5" dirty="0">
                <a:latin typeface="Tahoma"/>
                <a:cs typeface="Tahoma"/>
              </a:rPr>
              <a:t>istedikleri </a:t>
            </a:r>
            <a:r>
              <a:rPr sz="2100" spc="15" dirty="0">
                <a:latin typeface="Tahoma"/>
                <a:cs typeface="Tahoma"/>
              </a:rPr>
              <a:t>mesleki hedefler </a:t>
            </a:r>
            <a:r>
              <a:rPr sz="2100" spc="10" dirty="0">
                <a:latin typeface="Tahoma"/>
                <a:cs typeface="Tahoma"/>
              </a:rPr>
              <a:t>ile 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ilgili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becerilerinin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farkına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-15" dirty="0">
                <a:latin typeface="Tahoma"/>
                <a:cs typeface="Tahoma"/>
              </a:rPr>
              <a:t>varmaya,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farklı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mesleklerin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-15" dirty="0">
                <a:latin typeface="Tahoma"/>
                <a:cs typeface="Tahoma"/>
              </a:rPr>
              <a:t>çeşitli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kazançlar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-15" dirty="0">
                <a:latin typeface="Tahoma"/>
                <a:cs typeface="Tahoma"/>
              </a:rPr>
              <a:t>sağladığını </a:t>
            </a:r>
            <a:r>
              <a:rPr sz="2100" spc="10" dirty="0">
                <a:latin typeface="Tahoma"/>
                <a:cs typeface="Tahoma"/>
              </a:rPr>
              <a:t>fark </a:t>
            </a:r>
            <a:r>
              <a:rPr sz="2100" spc="-15" dirty="0">
                <a:latin typeface="Tahoma"/>
                <a:cs typeface="Tahoma"/>
              </a:rPr>
              <a:t>etmeye, </a:t>
            </a:r>
            <a:r>
              <a:rPr sz="2100" spc="25" dirty="0">
                <a:latin typeface="Tahoma"/>
                <a:cs typeface="Tahoma"/>
              </a:rPr>
              <a:t>meslek </a:t>
            </a:r>
            <a:r>
              <a:rPr sz="2100" spc="15" dirty="0">
                <a:latin typeface="Tahoma"/>
                <a:cs typeface="Tahoma"/>
              </a:rPr>
              <a:t>seçimine giden </a:t>
            </a:r>
            <a:r>
              <a:rPr sz="2100" spc="10" dirty="0">
                <a:latin typeface="Tahoma"/>
                <a:cs typeface="Tahoma"/>
              </a:rPr>
              <a:t>süreçte 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spc="20" dirty="0">
                <a:latin typeface="Tahoma"/>
                <a:cs typeface="Tahoma"/>
              </a:rPr>
              <a:t>sorumlulukların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farkına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varmaya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başlarlar.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608" y="4041642"/>
            <a:ext cx="3533774" cy="28098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10"/>
              </a:spcBef>
            </a:pPr>
            <a:r>
              <a:rPr spc="60" dirty="0"/>
              <a:t>A</a:t>
            </a:r>
            <a:r>
              <a:rPr spc="95" dirty="0"/>
              <a:t>nn</a:t>
            </a:r>
            <a:r>
              <a:rPr spc="60" dirty="0"/>
              <a:t>e</a:t>
            </a:r>
            <a:r>
              <a:rPr spc="-415" dirty="0"/>
              <a:t> </a:t>
            </a:r>
            <a:r>
              <a:rPr spc="125" dirty="0"/>
              <a:t>B</a:t>
            </a:r>
            <a:r>
              <a:rPr spc="110" dirty="0"/>
              <a:t>a</a:t>
            </a:r>
            <a:r>
              <a:rPr spc="40" dirty="0"/>
              <a:t>b</a:t>
            </a:r>
            <a:r>
              <a:rPr spc="110" dirty="0"/>
              <a:t>a</a:t>
            </a:r>
            <a:r>
              <a:rPr spc="-105" dirty="0"/>
              <a:t>l</a:t>
            </a:r>
            <a:r>
              <a:rPr spc="110" dirty="0"/>
              <a:t>a</a:t>
            </a:r>
            <a:r>
              <a:rPr spc="95" dirty="0"/>
              <a:t>r</a:t>
            </a:r>
            <a:r>
              <a:rPr spc="-415" dirty="0"/>
              <a:t> </a:t>
            </a:r>
            <a:r>
              <a:rPr spc="185" dirty="0"/>
              <a:t>O</a:t>
            </a:r>
            <a:r>
              <a:rPr spc="-105" dirty="0"/>
              <a:t>l</a:t>
            </a:r>
            <a:r>
              <a:rPr spc="110" dirty="0"/>
              <a:t>a</a:t>
            </a:r>
            <a:r>
              <a:rPr spc="-45" dirty="0"/>
              <a:t>r</a:t>
            </a:r>
            <a:r>
              <a:rPr spc="110" dirty="0"/>
              <a:t>a</a:t>
            </a:r>
            <a:r>
              <a:rPr spc="250" dirty="0"/>
              <a:t>k</a:t>
            </a:r>
            <a:r>
              <a:rPr spc="-415" dirty="0"/>
              <a:t> </a:t>
            </a:r>
            <a:r>
              <a:rPr spc="365" dirty="0"/>
              <a:t>N</a:t>
            </a:r>
            <a:r>
              <a:rPr spc="-80" dirty="0"/>
              <a:t>e</a:t>
            </a:r>
            <a:r>
              <a:rPr spc="-105" dirty="0"/>
              <a:t>l</a:t>
            </a:r>
            <a:r>
              <a:rPr spc="-80" dirty="0"/>
              <a:t>e</a:t>
            </a:r>
            <a:r>
              <a:rPr spc="95" dirty="0"/>
              <a:t>r</a:t>
            </a:r>
            <a:r>
              <a:rPr spc="-415" dirty="0"/>
              <a:t> </a:t>
            </a:r>
            <a:r>
              <a:rPr spc="-100" dirty="0"/>
              <a:t>Y</a:t>
            </a:r>
            <a:r>
              <a:rPr spc="110" dirty="0"/>
              <a:t>a</a:t>
            </a:r>
            <a:r>
              <a:rPr spc="35" dirty="0"/>
              <a:t>p</a:t>
            </a:r>
            <a:r>
              <a:rPr spc="110" dirty="0"/>
              <a:t>a</a:t>
            </a:r>
            <a:r>
              <a:rPr spc="40" dirty="0"/>
              <a:t>b</a:t>
            </a:r>
            <a:r>
              <a:rPr spc="-114" dirty="0"/>
              <a:t>i</a:t>
            </a:r>
            <a:r>
              <a:rPr spc="-105" dirty="0"/>
              <a:t>l</a:t>
            </a:r>
            <a:r>
              <a:rPr spc="-114" dirty="0"/>
              <a:t>i</a:t>
            </a:r>
            <a:r>
              <a:rPr spc="-45" dirty="0"/>
              <a:t>r</a:t>
            </a:r>
            <a:r>
              <a:rPr spc="90" dirty="0"/>
              <a:t>s</a:t>
            </a:r>
            <a:r>
              <a:rPr spc="-114" dirty="0"/>
              <a:t>i</a:t>
            </a:r>
            <a:r>
              <a:rPr spc="95" dirty="0"/>
              <a:t>n</a:t>
            </a:r>
            <a:r>
              <a:rPr spc="-114" dirty="0"/>
              <a:t>i</a:t>
            </a:r>
            <a:r>
              <a:rPr spc="-275" dirty="0"/>
              <a:t>z</a:t>
            </a:r>
            <a:r>
              <a:rPr spc="13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687" y="1843024"/>
            <a:ext cx="775970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100"/>
              </a:spcBef>
            </a:pPr>
            <a:r>
              <a:rPr sz="2100" spc="-240" dirty="0">
                <a:latin typeface="Verdana"/>
                <a:cs typeface="Verdana"/>
              </a:rPr>
              <a:t>1-</a:t>
            </a:r>
            <a:r>
              <a:rPr sz="2100" spc="-235" dirty="0">
                <a:latin typeface="Verdana"/>
                <a:cs typeface="Verdana"/>
              </a:rPr>
              <a:t> </a:t>
            </a:r>
            <a:r>
              <a:rPr sz="2100" spc="-125" dirty="0">
                <a:latin typeface="Verdana"/>
                <a:cs typeface="Verdana"/>
              </a:rPr>
              <a:t>Ortaokul</a:t>
            </a:r>
            <a:r>
              <a:rPr sz="2100" spc="-120" dirty="0">
                <a:latin typeface="Verdana"/>
                <a:cs typeface="Verdana"/>
              </a:rPr>
              <a:t> </a:t>
            </a:r>
            <a:r>
              <a:rPr sz="2100" spc="-190" dirty="0">
                <a:latin typeface="Verdana"/>
                <a:cs typeface="Verdana"/>
              </a:rPr>
              <a:t>veya</a:t>
            </a:r>
            <a:r>
              <a:rPr sz="2100" spc="-185" dirty="0">
                <a:latin typeface="Verdana"/>
                <a:cs typeface="Verdana"/>
              </a:rPr>
              <a:t> </a:t>
            </a:r>
            <a:r>
              <a:rPr sz="2100" spc="-120" dirty="0">
                <a:latin typeface="Verdana"/>
                <a:cs typeface="Verdana"/>
              </a:rPr>
              <a:t>lise</a:t>
            </a:r>
            <a:r>
              <a:rPr sz="2100" spc="-114" dirty="0">
                <a:latin typeface="Verdana"/>
                <a:cs typeface="Verdana"/>
              </a:rPr>
              <a:t> </a:t>
            </a:r>
            <a:r>
              <a:rPr sz="2100" spc="-110" dirty="0">
                <a:latin typeface="Verdana"/>
                <a:cs typeface="Verdana"/>
              </a:rPr>
              <a:t>döneminde</a:t>
            </a:r>
            <a:r>
              <a:rPr sz="2100" spc="-105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çocuğunuz</a:t>
            </a:r>
            <a:r>
              <a:rPr sz="2100" spc="-130" dirty="0">
                <a:latin typeface="Verdana"/>
                <a:cs typeface="Verdana"/>
              </a:rPr>
              <a:t> farklı</a:t>
            </a:r>
            <a:r>
              <a:rPr sz="2100" spc="-125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meslekleri </a:t>
            </a:r>
            <a:r>
              <a:rPr sz="2100" spc="-135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araştırmasını</a:t>
            </a:r>
            <a:r>
              <a:rPr sz="2100" spc="-135" dirty="0">
                <a:latin typeface="Verdana"/>
                <a:cs typeface="Verdana"/>
              </a:rPr>
              <a:t> </a:t>
            </a:r>
            <a:r>
              <a:rPr sz="2100" spc="-165" dirty="0">
                <a:latin typeface="Verdana"/>
                <a:cs typeface="Verdana"/>
              </a:rPr>
              <a:t>teşvik</a:t>
            </a:r>
            <a:r>
              <a:rPr sz="2100" spc="-160" dirty="0">
                <a:latin typeface="Verdana"/>
                <a:cs typeface="Verdana"/>
              </a:rPr>
              <a:t> </a:t>
            </a:r>
            <a:r>
              <a:rPr sz="2100" spc="-100" dirty="0">
                <a:latin typeface="Verdana"/>
                <a:cs typeface="Verdana"/>
              </a:rPr>
              <a:t>edin </a:t>
            </a:r>
            <a:r>
              <a:rPr sz="2100" spc="-160" dirty="0">
                <a:latin typeface="Verdana"/>
                <a:cs typeface="Verdana"/>
              </a:rPr>
              <a:t>ve</a:t>
            </a:r>
            <a:r>
              <a:rPr sz="2100" spc="-155" dirty="0">
                <a:latin typeface="Verdana"/>
                <a:cs typeface="Verdana"/>
              </a:rPr>
              <a:t> </a:t>
            </a:r>
            <a:r>
              <a:rPr sz="2100" spc="-130" dirty="0">
                <a:latin typeface="Verdana"/>
                <a:cs typeface="Verdana"/>
              </a:rPr>
              <a:t>öğrendiklerini</a:t>
            </a:r>
            <a:r>
              <a:rPr sz="2100" spc="-125" dirty="0">
                <a:latin typeface="Verdana"/>
                <a:cs typeface="Verdana"/>
              </a:rPr>
              <a:t> </a:t>
            </a:r>
            <a:r>
              <a:rPr sz="2100" spc="-130" dirty="0">
                <a:latin typeface="Verdana"/>
                <a:cs typeface="Verdana"/>
              </a:rPr>
              <a:t>sizinle</a:t>
            </a:r>
            <a:r>
              <a:rPr sz="2100" spc="-125" dirty="0">
                <a:latin typeface="Verdana"/>
                <a:cs typeface="Verdana"/>
              </a:rPr>
              <a:t> </a:t>
            </a:r>
            <a:r>
              <a:rPr sz="2100" spc="-145" dirty="0">
                <a:latin typeface="Verdana"/>
                <a:cs typeface="Verdana"/>
              </a:rPr>
              <a:t>paylaşmasını </a:t>
            </a:r>
            <a:r>
              <a:rPr sz="2100" spc="-140" dirty="0">
                <a:latin typeface="Verdana"/>
                <a:cs typeface="Verdana"/>
              </a:rPr>
              <a:t> </a:t>
            </a:r>
            <a:r>
              <a:rPr sz="2100" spc="-175" dirty="0">
                <a:latin typeface="Verdana"/>
                <a:cs typeface="Verdana"/>
              </a:rPr>
              <a:t>sağlayın.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884" y="2915834"/>
            <a:ext cx="5953124" cy="3971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879" y="1535789"/>
            <a:ext cx="8067675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100"/>
              </a:spcBef>
            </a:pPr>
            <a:r>
              <a:rPr sz="2100" b="0" spc="-240" dirty="0">
                <a:solidFill>
                  <a:srgbClr val="000000"/>
                </a:solidFill>
                <a:latin typeface="Verdana"/>
                <a:cs typeface="Verdana"/>
              </a:rPr>
              <a:t>2-</a:t>
            </a:r>
            <a:r>
              <a:rPr sz="21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Çocuğunuzla</a:t>
            </a:r>
            <a:r>
              <a:rPr sz="21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ortak</a:t>
            </a:r>
            <a:r>
              <a:rPr sz="21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85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21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05" dirty="0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sz="21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55" dirty="0">
                <a:solidFill>
                  <a:srgbClr val="000000"/>
                </a:solidFill>
                <a:latin typeface="Verdana"/>
                <a:cs typeface="Verdana"/>
              </a:rPr>
              <a:t>hazırlayarak</a:t>
            </a:r>
            <a:r>
              <a:rPr sz="21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farklı</a:t>
            </a:r>
            <a:r>
              <a:rPr sz="2100" b="0" spc="-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mesleklerin</a:t>
            </a:r>
            <a:r>
              <a:rPr sz="2100" b="0" spc="-2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yapıldığı </a:t>
            </a:r>
            <a:r>
              <a:rPr sz="2100" b="0" spc="-7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05" dirty="0">
                <a:solidFill>
                  <a:srgbClr val="000000"/>
                </a:solidFill>
                <a:latin typeface="Verdana"/>
                <a:cs typeface="Verdana"/>
              </a:rPr>
              <a:t>iş</a:t>
            </a:r>
            <a:r>
              <a:rPr sz="2100" b="0" spc="-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yerlerini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55" dirty="0">
                <a:solidFill>
                  <a:srgbClr val="000000"/>
                </a:solidFill>
                <a:latin typeface="Verdana"/>
                <a:cs typeface="Verdana"/>
              </a:rPr>
              <a:t>ziyaret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55" dirty="0">
                <a:solidFill>
                  <a:srgbClr val="000000"/>
                </a:solidFill>
                <a:latin typeface="Verdana"/>
                <a:cs typeface="Verdana"/>
              </a:rPr>
              <a:t>etmeye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 çalışın.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Çevrenizde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farklı</a:t>
            </a:r>
            <a:r>
              <a:rPr sz="2100" b="0" spc="-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mesleklerde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çalışan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tanıdıklarınızla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randevu </a:t>
            </a:r>
            <a:r>
              <a:rPr sz="2100" b="0" spc="-160" dirty="0">
                <a:solidFill>
                  <a:srgbClr val="000000"/>
                </a:solidFill>
                <a:latin typeface="Verdana"/>
                <a:cs typeface="Verdana"/>
              </a:rPr>
              <a:t>ayarlayın ve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çocuğunuzun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meslekleri </a:t>
            </a:r>
            <a:r>
              <a:rPr sz="2100" b="0" spc="-7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26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2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100" b="0" spc="-9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100" b="0" spc="-5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229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100" b="0" spc="-80" dirty="0">
                <a:solidFill>
                  <a:srgbClr val="000000"/>
                </a:solidFill>
                <a:latin typeface="Verdana"/>
                <a:cs typeface="Verdana"/>
              </a:rPr>
              <a:t>ö</a:t>
            </a:r>
            <a:r>
              <a:rPr sz="2100" b="0" spc="-200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7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100" b="0" spc="-4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7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100" b="0" spc="-229" dirty="0">
                <a:solidFill>
                  <a:srgbClr val="000000"/>
                </a:solidFill>
                <a:latin typeface="Verdana"/>
                <a:cs typeface="Verdana"/>
              </a:rPr>
              <a:t>ğ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100" b="0" spc="-26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ı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100" b="0" spc="-20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1267" y="3352611"/>
            <a:ext cx="5610224" cy="28003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87" y="1735708"/>
            <a:ext cx="7763509" cy="1322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2100" spc="-240" dirty="0">
                <a:latin typeface="Verdana"/>
                <a:cs typeface="Verdana"/>
              </a:rPr>
              <a:t>3-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spc="-135" dirty="0">
                <a:latin typeface="Verdana"/>
                <a:cs typeface="Verdana"/>
              </a:rPr>
              <a:t>Çocuğunuzun</a:t>
            </a:r>
            <a:r>
              <a:rPr sz="2100" spc="-350" dirty="0">
                <a:latin typeface="Verdana"/>
                <a:cs typeface="Verdana"/>
              </a:rPr>
              <a:t> </a:t>
            </a:r>
            <a:r>
              <a:rPr sz="2100" spc="-125" dirty="0">
                <a:latin typeface="Verdana"/>
                <a:cs typeface="Verdana"/>
              </a:rPr>
              <a:t>kendisini</a:t>
            </a:r>
            <a:r>
              <a:rPr sz="2100" spc="-350" dirty="0">
                <a:latin typeface="Verdana"/>
                <a:cs typeface="Verdana"/>
              </a:rPr>
              <a:t> </a:t>
            </a:r>
            <a:r>
              <a:rPr sz="2100" spc="-140" dirty="0">
                <a:latin typeface="Verdana"/>
                <a:cs typeface="Verdana"/>
              </a:rPr>
              <a:t>tanımasına</a:t>
            </a:r>
            <a:r>
              <a:rPr sz="2100" spc="-355" dirty="0">
                <a:latin typeface="Verdana"/>
                <a:cs typeface="Verdana"/>
              </a:rPr>
              <a:t> </a:t>
            </a:r>
            <a:r>
              <a:rPr sz="2100" spc="-160" dirty="0">
                <a:latin typeface="Verdana"/>
                <a:cs typeface="Verdana"/>
              </a:rPr>
              <a:t>katkı</a:t>
            </a:r>
            <a:r>
              <a:rPr sz="2100" spc="-350" dirty="0">
                <a:latin typeface="Verdana"/>
                <a:cs typeface="Verdana"/>
              </a:rPr>
              <a:t> </a:t>
            </a:r>
            <a:r>
              <a:rPr sz="2100" spc="-175" dirty="0">
                <a:latin typeface="Verdana"/>
                <a:cs typeface="Verdana"/>
              </a:rPr>
              <a:t>sağlayın.</a:t>
            </a:r>
            <a:endParaRPr sz="2100">
              <a:latin typeface="Verdana"/>
              <a:cs typeface="Verdana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i="1" spc="-100" dirty="0">
                <a:solidFill>
                  <a:srgbClr val="00B04F"/>
                </a:solidFill>
                <a:latin typeface="Trebuchet MS"/>
                <a:cs typeface="Trebuchet MS"/>
              </a:rPr>
              <a:t>Örneğin;</a:t>
            </a:r>
            <a:r>
              <a:rPr sz="2100" i="1" spc="-15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80" dirty="0">
                <a:solidFill>
                  <a:srgbClr val="00B04F"/>
                </a:solidFill>
                <a:latin typeface="Trebuchet MS"/>
                <a:cs typeface="Trebuchet MS"/>
              </a:rPr>
              <a:t>seni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70" dirty="0">
                <a:solidFill>
                  <a:srgbClr val="00B04F"/>
                </a:solidFill>
                <a:latin typeface="Trebuchet MS"/>
                <a:cs typeface="Trebuchet MS"/>
              </a:rPr>
              <a:t>tanımlayan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70" dirty="0">
                <a:solidFill>
                  <a:srgbClr val="00B04F"/>
                </a:solidFill>
                <a:latin typeface="Trebuchet MS"/>
                <a:cs typeface="Trebuchet MS"/>
              </a:rPr>
              <a:t>3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özelliği</a:t>
            </a:r>
            <a:r>
              <a:rPr sz="2100" i="1" spc="-15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75" dirty="0">
                <a:solidFill>
                  <a:srgbClr val="00B04F"/>
                </a:solidFill>
                <a:latin typeface="Trebuchet MS"/>
                <a:cs typeface="Trebuchet MS"/>
              </a:rPr>
              <a:t>sırala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85" dirty="0">
                <a:solidFill>
                  <a:srgbClr val="00B04F"/>
                </a:solidFill>
                <a:latin typeface="Trebuchet MS"/>
                <a:cs typeface="Trebuchet MS"/>
              </a:rPr>
              <a:t>veya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45" dirty="0">
                <a:solidFill>
                  <a:srgbClr val="00B04F"/>
                </a:solidFill>
                <a:latin typeface="Trebuchet MS"/>
                <a:cs typeface="Trebuchet MS"/>
              </a:rPr>
              <a:t>en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45" dirty="0">
                <a:solidFill>
                  <a:srgbClr val="00B04F"/>
                </a:solidFill>
                <a:latin typeface="Trebuchet MS"/>
                <a:cs typeface="Trebuchet MS"/>
              </a:rPr>
              <a:t>çok</a:t>
            </a:r>
            <a:r>
              <a:rPr sz="2100" i="1" spc="-15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85" dirty="0">
                <a:solidFill>
                  <a:srgbClr val="00B04F"/>
                </a:solidFill>
                <a:latin typeface="Trebuchet MS"/>
                <a:cs typeface="Trebuchet MS"/>
              </a:rPr>
              <a:t>zorlandığın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70" dirty="0">
                <a:solidFill>
                  <a:srgbClr val="00B04F"/>
                </a:solidFill>
                <a:latin typeface="Trebuchet MS"/>
                <a:cs typeface="Trebuchet MS"/>
              </a:rPr>
              <a:t>3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85" dirty="0">
                <a:solidFill>
                  <a:srgbClr val="00B04F"/>
                </a:solidFill>
                <a:latin typeface="Trebuchet MS"/>
                <a:cs typeface="Trebuchet MS"/>
              </a:rPr>
              <a:t>şey </a:t>
            </a:r>
            <a:r>
              <a:rPr sz="2100" i="1" spc="-62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65" dirty="0">
                <a:solidFill>
                  <a:srgbClr val="00B04F"/>
                </a:solidFill>
                <a:latin typeface="Trebuchet MS"/>
                <a:cs typeface="Trebuchet MS"/>
              </a:rPr>
              <a:t>nedir?</a:t>
            </a:r>
            <a:r>
              <a:rPr sz="2100" i="1" spc="-6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100" dirty="0">
                <a:solidFill>
                  <a:srgbClr val="00B04F"/>
                </a:solidFill>
                <a:latin typeface="Trebuchet MS"/>
                <a:cs typeface="Trebuchet MS"/>
              </a:rPr>
              <a:t>gibi</a:t>
            </a:r>
            <a:r>
              <a:rPr sz="2100" i="1" spc="-95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75" dirty="0">
                <a:solidFill>
                  <a:srgbClr val="00B04F"/>
                </a:solidFill>
                <a:latin typeface="Trebuchet MS"/>
                <a:cs typeface="Trebuchet MS"/>
              </a:rPr>
              <a:t>sorularla</a:t>
            </a:r>
            <a:r>
              <a:rPr sz="2100" i="1" spc="-7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45" dirty="0">
                <a:solidFill>
                  <a:srgbClr val="00B04F"/>
                </a:solidFill>
                <a:latin typeface="Trebuchet MS"/>
                <a:cs typeface="Trebuchet MS"/>
              </a:rPr>
              <a:t>çocuğunuzun</a:t>
            </a:r>
            <a:r>
              <a:rPr sz="2100" i="1" spc="-4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85" dirty="0">
                <a:solidFill>
                  <a:srgbClr val="00B04F"/>
                </a:solidFill>
                <a:latin typeface="Trebuchet MS"/>
                <a:cs typeface="Trebuchet MS"/>
              </a:rPr>
              <a:t>kendi</a:t>
            </a:r>
            <a:r>
              <a:rPr sz="2100" i="1" spc="-8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145" dirty="0">
                <a:solidFill>
                  <a:srgbClr val="00B04F"/>
                </a:solidFill>
                <a:latin typeface="Trebuchet MS"/>
                <a:cs typeface="Trebuchet MS"/>
              </a:rPr>
              <a:t>özelliklerini</a:t>
            </a:r>
            <a:r>
              <a:rPr sz="2100" i="1" spc="-14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55" dirty="0">
                <a:solidFill>
                  <a:srgbClr val="00B04F"/>
                </a:solidFill>
                <a:latin typeface="Trebuchet MS"/>
                <a:cs typeface="Trebuchet MS"/>
              </a:rPr>
              <a:t>düşünmesini </a:t>
            </a:r>
            <a:r>
              <a:rPr sz="2100" i="1" spc="-50" dirty="0">
                <a:solidFill>
                  <a:srgbClr val="00B04F"/>
                </a:solidFill>
                <a:latin typeface="Trebuchet MS"/>
                <a:cs typeface="Trebuchet MS"/>
              </a:rPr>
              <a:t> </a:t>
            </a:r>
            <a:r>
              <a:rPr sz="2100" i="1" spc="-100" dirty="0">
                <a:solidFill>
                  <a:srgbClr val="00B04F"/>
                </a:solidFill>
                <a:latin typeface="Trebuchet MS"/>
                <a:cs typeface="Trebuchet MS"/>
              </a:rPr>
              <a:t>sağlayın.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701974"/>
            <a:ext cx="4143374" cy="25717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87" y="1682836"/>
            <a:ext cx="3077845" cy="796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59"/>
              </a:spcBef>
              <a:tabLst>
                <a:tab pos="741045" algn="l"/>
              </a:tabLst>
            </a:pPr>
            <a:r>
              <a:rPr sz="2550" spc="-300" dirty="0">
                <a:latin typeface="Verdana"/>
                <a:cs typeface="Verdana"/>
              </a:rPr>
              <a:t>4-	</a:t>
            </a:r>
            <a:r>
              <a:rPr sz="2550" spc="-180" dirty="0">
                <a:latin typeface="Verdana"/>
                <a:cs typeface="Verdana"/>
              </a:rPr>
              <a:t>Çocuğunuzda </a:t>
            </a:r>
            <a:r>
              <a:rPr sz="2550" spc="-175" dirty="0">
                <a:latin typeface="Verdana"/>
                <a:cs typeface="Verdana"/>
              </a:rPr>
              <a:t> </a:t>
            </a:r>
            <a:r>
              <a:rPr sz="2550" spc="-215" dirty="0">
                <a:latin typeface="Verdana"/>
                <a:cs typeface="Verdana"/>
              </a:rPr>
              <a:t>ç</a:t>
            </a:r>
            <a:r>
              <a:rPr sz="2550" spc="-110" dirty="0">
                <a:latin typeface="Verdana"/>
                <a:cs typeface="Verdana"/>
              </a:rPr>
              <a:t>o</a:t>
            </a:r>
            <a:r>
              <a:rPr sz="2550" spc="-215" dirty="0">
                <a:latin typeface="Verdana"/>
                <a:cs typeface="Verdana"/>
              </a:rPr>
              <a:t>c</a:t>
            </a:r>
            <a:r>
              <a:rPr sz="2550" spc="-150" dirty="0">
                <a:latin typeface="Verdana"/>
                <a:cs typeface="Verdana"/>
              </a:rPr>
              <a:t>u</a:t>
            </a:r>
            <a:r>
              <a:rPr sz="2550" spc="-295" dirty="0">
                <a:latin typeface="Verdana"/>
                <a:cs typeface="Verdana"/>
              </a:rPr>
              <a:t>ğ</a:t>
            </a:r>
            <a:r>
              <a:rPr sz="2550" spc="-150" dirty="0">
                <a:latin typeface="Verdana"/>
                <a:cs typeface="Verdana"/>
              </a:rPr>
              <a:t>unu</a:t>
            </a:r>
            <a:r>
              <a:rPr sz="2550" spc="-250" dirty="0">
                <a:latin typeface="Verdana"/>
                <a:cs typeface="Verdana"/>
              </a:rPr>
              <a:t>z</a:t>
            </a:r>
            <a:r>
              <a:rPr sz="2550" spc="-160" dirty="0">
                <a:latin typeface="Verdana"/>
                <a:cs typeface="Verdana"/>
              </a:rPr>
              <a:t>l</a:t>
            </a:r>
            <a:r>
              <a:rPr sz="2550" spc="-110" dirty="0">
                <a:latin typeface="Verdana"/>
                <a:cs typeface="Verdana"/>
              </a:rPr>
              <a:t>a</a:t>
            </a:r>
            <a:r>
              <a:rPr sz="2550" spc="-440" dirty="0">
                <a:latin typeface="Verdana"/>
                <a:cs typeface="Verdana"/>
              </a:rPr>
              <a:t> </a:t>
            </a:r>
            <a:r>
              <a:rPr sz="2550" spc="-130" dirty="0">
                <a:latin typeface="Verdana"/>
                <a:cs typeface="Verdana"/>
              </a:rPr>
              <a:t>p</a:t>
            </a:r>
            <a:r>
              <a:rPr sz="2550" spc="-215" dirty="0">
                <a:latin typeface="Verdana"/>
                <a:cs typeface="Verdana"/>
              </a:rPr>
              <a:t>a</a:t>
            </a:r>
            <a:r>
              <a:rPr sz="2550" spc="-325" dirty="0">
                <a:latin typeface="Verdana"/>
                <a:cs typeface="Verdana"/>
              </a:rPr>
              <a:t>y</a:t>
            </a:r>
            <a:r>
              <a:rPr sz="2550" spc="-160" dirty="0">
                <a:latin typeface="Verdana"/>
                <a:cs typeface="Verdana"/>
              </a:rPr>
              <a:t>l</a:t>
            </a:r>
            <a:r>
              <a:rPr sz="2550" spc="-215" dirty="0">
                <a:latin typeface="Verdana"/>
                <a:cs typeface="Verdana"/>
              </a:rPr>
              <a:t>aş</a:t>
            </a:r>
            <a:r>
              <a:rPr sz="2550" spc="-160" dirty="0">
                <a:latin typeface="Verdana"/>
                <a:cs typeface="Verdana"/>
              </a:rPr>
              <a:t>ı</a:t>
            </a:r>
            <a:r>
              <a:rPr sz="2550" spc="-150" dirty="0">
                <a:latin typeface="Verdana"/>
                <a:cs typeface="Verdana"/>
              </a:rPr>
              <a:t>n</a:t>
            </a:r>
            <a:r>
              <a:rPr sz="2550" spc="-250" dirty="0">
                <a:latin typeface="Verdana"/>
                <a:cs typeface="Verdana"/>
              </a:rPr>
              <a:t>.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9635" y="1682836"/>
            <a:ext cx="217741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185" dirty="0">
                <a:latin typeface="Verdana"/>
                <a:cs typeface="Verdana"/>
              </a:rPr>
              <a:t>gözlemlediğiniz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3016" y="1682836"/>
            <a:ext cx="78803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295" dirty="0">
                <a:latin typeface="Verdana"/>
                <a:cs typeface="Verdana"/>
              </a:rPr>
              <a:t>g</a:t>
            </a:r>
            <a:r>
              <a:rPr sz="2550" spc="-150" dirty="0">
                <a:latin typeface="Verdana"/>
                <a:cs typeface="Verdana"/>
              </a:rPr>
              <a:t>ü</a:t>
            </a:r>
            <a:r>
              <a:rPr sz="2550" spc="-215" dirty="0">
                <a:latin typeface="Verdana"/>
                <a:cs typeface="Verdana"/>
              </a:rPr>
              <a:t>ç</a:t>
            </a:r>
            <a:r>
              <a:rPr sz="2550" spc="-160" dirty="0">
                <a:latin typeface="Verdana"/>
                <a:cs typeface="Verdana"/>
              </a:rPr>
              <a:t>l</a:t>
            </a:r>
            <a:r>
              <a:rPr sz="2550" spc="-45" dirty="0">
                <a:latin typeface="Verdana"/>
                <a:cs typeface="Verdana"/>
              </a:rPr>
              <a:t>ü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6637" y="1682836"/>
            <a:ext cx="986790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0" spc="-165" dirty="0">
                <a:solidFill>
                  <a:srgbClr val="000000"/>
                </a:solidFill>
                <a:latin typeface="Verdana"/>
                <a:cs typeface="Verdana"/>
              </a:rPr>
              <a:t>yönleri</a:t>
            </a:r>
            <a:endParaRPr sz="25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682" y="3419047"/>
            <a:ext cx="4871889" cy="23743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638" y="1735708"/>
            <a:ext cx="7948295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100"/>
              </a:spcBef>
            </a:pPr>
            <a:r>
              <a:rPr sz="2100" b="0" spc="-240" dirty="0">
                <a:solidFill>
                  <a:srgbClr val="000000"/>
                </a:solidFill>
                <a:latin typeface="Verdana"/>
                <a:cs typeface="Verdana"/>
              </a:rPr>
              <a:t>5-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Çocuğunuzla </a:t>
            </a:r>
            <a:r>
              <a:rPr sz="2100" b="0" spc="-114" dirty="0">
                <a:solidFill>
                  <a:srgbClr val="000000"/>
                </a:solidFill>
                <a:latin typeface="Verdana"/>
                <a:cs typeface="Verdana"/>
              </a:rPr>
              <a:t>ileride </a:t>
            </a:r>
            <a:r>
              <a:rPr sz="2100" b="0" spc="-125" dirty="0">
                <a:solidFill>
                  <a:srgbClr val="000000"/>
                </a:solidFill>
                <a:latin typeface="Verdana"/>
                <a:cs typeface="Verdana"/>
              </a:rPr>
              <a:t>nasıl </a:t>
            </a:r>
            <a:r>
              <a:rPr sz="2100" b="0" spc="-85" dirty="0">
                <a:solidFill>
                  <a:srgbClr val="000000"/>
                </a:solidFill>
                <a:latin typeface="Verdana"/>
                <a:cs typeface="Verdana"/>
              </a:rPr>
              <a:t>bir 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yaşam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tarzına </a:t>
            </a:r>
            <a:r>
              <a:rPr sz="2100" b="0" spc="-114" dirty="0">
                <a:solidFill>
                  <a:srgbClr val="000000"/>
                </a:solidFill>
                <a:latin typeface="Verdana"/>
                <a:cs typeface="Verdana"/>
              </a:rPr>
              <a:t>sahip 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olmak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istediği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125" dirty="0">
                <a:solidFill>
                  <a:srgbClr val="000000"/>
                </a:solidFill>
                <a:latin typeface="Verdana"/>
                <a:cs typeface="Verdana"/>
              </a:rPr>
              <a:t>üzerine </a:t>
            </a:r>
            <a:r>
              <a:rPr sz="2100" b="0" spc="-114" dirty="0">
                <a:solidFill>
                  <a:srgbClr val="000000"/>
                </a:solidFill>
                <a:latin typeface="Verdana"/>
                <a:cs typeface="Verdana"/>
              </a:rPr>
              <a:t>sohbet </a:t>
            </a:r>
            <a:r>
              <a:rPr sz="2100" b="0" spc="-135" dirty="0">
                <a:solidFill>
                  <a:srgbClr val="000000"/>
                </a:solidFill>
                <a:latin typeface="Verdana"/>
                <a:cs typeface="Verdana"/>
              </a:rPr>
              <a:t>edin. 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Hayal ettiği </a:t>
            </a:r>
            <a:r>
              <a:rPr sz="2100" b="0" spc="-140" dirty="0">
                <a:solidFill>
                  <a:srgbClr val="000000"/>
                </a:solidFill>
                <a:latin typeface="Verdana"/>
                <a:cs typeface="Verdana"/>
              </a:rPr>
              <a:t>standartlara ulaşması </a:t>
            </a:r>
            <a:r>
              <a:rPr sz="2100" b="0" spc="-114" dirty="0">
                <a:solidFill>
                  <a:srgbClr val="000000"/>
                </a:solidFill>
                <a:latin typeface="Verdana"/>
                <a:cs typeface="Verdana"/>
              </a:rPr>
              <a:t>için bugün 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 n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3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100" b="0" spc="-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26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100" b="0" spc="-9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2100" b="0" spc="-15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100" b="0" spc="-17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100" b="0" spc="-40" dirty="0">
                <a:solidFill>
                  <a:srgbClr val="000000"/>
                </a:solidFill>
                <a:latin typeface="Verdana"/>
                <a:cs typeface="Verdana"/>
              </a:rPr>
              <a:t>ı</a:t>
            </a:r>
            <a:r>
              <a:rPr sz="2100" b="0" spc="-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229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2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215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2100" b="0" spc="-16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229" dirty="0">
                <a:solidFill>
                  <a:srgbClr val="000000"/>
                </a:solidFill>
                <a:latin typeface="Verdana"/>
                <a:cs typeface="Verdana"/>
              </a:rPr>
              <a:t>ğ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100" b="0" spc="-4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0" spc="-95" dirty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2100" b="0" spc="-12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100" b="0" spc="-14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100" b="0" spc="-26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100" b="0" spc="-13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100" b="0" spc="-1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100" b="0" spc="-20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endParaRPr sz="2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065" y="3474720"/>
            <a:ext cx="4991099" cy="27717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113" y="1916213"/>
            <a:ext cx="7613015" cy="13760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3529"/>
              </a:lnSpc>
              <a:spcBef>
                <a:spcPts val="240"/>
              </a:spcBef>
            </a:pPr>
            <a:r>
              <a:rPr sz="2950" b="0" spc="10" dirty="0">
                <a:solidFill>
                  <a:srgbClr val="000000"/>
                </a:solidFill>
                <a:latin typeface="Tahoma"/>
                <a:cs typeface="Tahoma"/>
              </a:rPr>
              <a:t>6-Çocuğunuzun</a:t>
            </a:r>
            <a:r>
              <a:rPr sz="2950" b="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55" dirty="0">
                <a:solidFill>
                  <a:srgbClr val="000000"/>
                </a:solidFill>
                <a:latin typeface="Tahoma"/>
                <a:cs typeface="Tahoma"/>
              </a:rPr>
              <a:t>bugün</a:t>
            </a:r>
            <a:r>
              <a:rPr sz="2950" b="0" spc="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30" dirty="0">
                <a:solidFill>
                  <a:srgbClr val="000000"/>
                </a:solidFill>
                <a:latin typeface="Tahoma"/>
                <a:cs typeface="Tahoma"/>
              </a:rPr>
              <a:t>yapması</a:t>
            </a:r>
            <a:r>
              <a:rPr sz="2950" b="0" spc="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10" dirty="0">
                <a:solidFill>
                  <a:srgbClr val="000000"/>
                </a:solidFill>
                <a:latin typeface="Tahoma"/>
                <a:cs typeface="Tahoma"/>
              </a:rPr>
              <a:t>gereken </a:t>
            </a:r>
            <a:r>
              <a:rPr sz="2950" b="0" spc="-9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-5" dirty="0">
                <a:solidFill>
                  <a:srgbClr val="000000"/>
                </a:solidFill>
                <a:latin typeface="Tahoma"/>
                <a:cs typeface="Tahoma"/>
              </a:rPr>
              <a:t>görevleri</a:t>
            </a:r>
            <a:r>
              <a:rPr sz="295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10" dirty="0">
                <a:solidFill>
                  <a:srgbClr val="000000"/>
                </a:solidFill>
                <a:latin typeface="Tahoma"/>
                <a:cs typeface="Tahoma"/>
              </a:rPr>
              <a:t>belirli</a:t>
            </a:r>
            <a:r>
              <a:rPr sz="295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65" dirty="0">
                <a:solidFill>
                  <a:srgbClr val="000000"/>
                </a:solidFill>
                <a:latin typeface="Tahoma"/>
                <a:cs typeface="Tahoma"/>
              </a:rPr>
              <a:t>bir</a:t>
            </a:r>
            <a:r>
              <a:rPr sz="295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55" dirty="0">
                <a:solidFill>
                  <a:srgbClr val="000000"/>
                </a:solidFill>
                <a:latin typeface="Tahoma"/>
                <a:cs typeface="Tahoma"/>
              </a:rPr>
              <a:t>plan</a:t>
            </a:r>
            <a:r>
              <a:rPr sz="295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dirty="0">
                <a:solidFill>
                  <a:srgbClr val="000000"/>
                </a:solidFill>
                <a:latin typeface="Tahoma"/>
                <a:cs typeface="Tahoma"/>
              </a:rPr>
              <a:t>çerçevesinde</a:t>
            </a:r>
            <a:r>
              <a:rPr sz="295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30" dirty="0">
                <a:solidFill>
                  <a:srgbClr val="000000"/>
                </a:solidFill>
                <a:latin typeface="Tahoma"/>
                <a:cs typeface="Tahoma"/>
              </a:rPr>
              <a:t>yapması </a:t>
            </a:r>
            <a:r>
              <a:rPr sz="2950" b="0" spc="-9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-4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950" b="0" spc="-60" dirty="0">
                <a:solidFill>
                  <a:srgbClr val="000000"/>
                </a:solidFill>
                <a:latin typeface="Tahoma"/>
                <a:cs typeface="Tahoma"/>
              </a:rPr>
              <a:t>ç</a:t>
            </a:r>
            <a:r>
              <a:rPr sz="2950" b="0" spc="-4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950" b="0" spc="18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2950" b="0" spc="-3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spc="-55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2950" b="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950" b="0" spc="-15" dirty="0">
                <a:solidFill>
                  <a:srgbClr val="000000"/>
                </a:solidFill>
                <a:latin typeface="Tahoma"/>
                <a:cs typeface="Tahoma"/>
              </a:rPr>
              <a:t>ş</a:t>
            </a:r>
            <a:r>
              <a:rPr sz="2950" b="0" spc="-95" dirty="0">
                <a:solidFill>
                  <a:srgbClr val="000000"/>
                </a:solidFill>
                <a:latin typeface="Tahoma"/>
                <a:cs typeface="Tahoma"/>
              </a:rPr>
              <a:t>v</a:t>
            </a:r>
            <a:r>
              <a:rPr sz="2950" b="0" spc="-4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950" b="0" spc="95" dirty="0">
                <a:solidFill>
                  <a:srgbClr val="000000"/>
                </a:solidFill>
                <a:latin typeface="Tahoma"/>
                <a:cs typeface="Tahoma"/>
              </a:rPr>
              <a:t>k</a:t>
            </a:r>
            <a:r>
              <a:rPr sz="2950" b="0" spc="-3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950" b="0" spc="75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2950" b="0" spc="-4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950" b="0" spc="6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2950" b="0" spc="-100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sz="29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459" y="3503983"/>
            <a:ext cx="3790949" cy="28384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879" y="1729136"/>
            <a:ext cx="8227059" cy="1177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259"/>
              </a:spcBef>
            </a:pPr>
            <a:r>
              <a:rPr sz="2550" b="0" spc="-5" dirty="0">
                <a:solidFill>
                  <a:srgbClr val="000000"/>
                </a:solidFill>
                <a:latin typeface="Tahoma"/>
                <a:cs typeface="Tahoma"/>
              </a:rPr>
              <a:t>7-Çocuğunuzun</a:t>
            </a:r>
            <a:r>
              <a:rPr sz="255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10" dirty="0">
                <a:solidFill>
                  <a:srgbClr val="000000"/>
                </a:solidFill>
                <a:latin typeface="Tahoma"/>
                <a:cs typeface="Tahoma"/>
              </a:rPr>
              <a:t>seçimlerinde</a:t>
            </a:r>
            <a:r>
              <a:rPr sz="2550" b="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-10" dirty="0">
                <a:solidFill>
                  <a:srgbClr val="000000"/>
                </a:solidFill>
                <a:latin typeface="Tahoma"/>
                <a:cs typeface="Tahoma"/>
              </a:rPr>
              <a:t>baskıcı</a:t>
            </a:r>
            <a:r>
              <a:rPr sz="255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45" dirty="0">
                <a:solidFill>
                  <a:srgbClr val="000000"/>
                </a:solidFill>
                <a:latin typeface="Tahoma"/>
                <a:cs typeface="Tahoma"/>
              </a:rPr>
              <a:t>bir</a:t>
            </a:r>
            <a:r>
              <a:rPr sz="2550" b="0" spc="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40" dirty="0">
                <a:solidFill>
                  <a:srgbClr val="000000"/>
                </a:solidFill>
                <a:latin typeface="Tahoma"/>
                <a:cs typeface="Tahoma"/>
              </a:rPr>
              <a:t>tutum </a:t>
            </a:r>
            <a:r>
              <a:rPr sz="2550" b="0" spc="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-25" dirty="0">
                <a:solidFill>
                  <a:srgbClr val="000000"/>
                </a:solidFill>
                <a:latin typeface="Tahoma"/>
                <a:cs typeface="Tahoma"/>
              </a:rPr>
              <a:t>sergilemeyin. </a:t>
            </a:r>
            <a:r>
              <a:rPr sz="2550" b="0" spc="10" dirty="0">
                <a:solidFill>
                  <a:srgbClr val="000000"/>
                </a:solidFill>
                <a:latin typeface="Tahoma"/>
                <a:cs typeface="Tahoma"/>
              </a:rPr>
              <a:t>Çocuğunuz </a:t>
            </a:r>
            <a:r>
              <a:rPr sz="2550" b="0" dirty="0">
                <a:solidFill>
                  <a:srgbClr val="000000"/>
                </a:solidFill>
                <a:latin typeface="Tahoma"/>
                <a:cs typeface="Tahoma"/>
              </a:rPr>
              <a:t>ile </a:t>
            </a:r>
            <a:r>
              <a:rPr sz="2550" b="0" spc="-5" dirty="0">
                <a:solidFill>
                  <a:srgbClr val="000000"/>
                </a:solidFill>
                <a:latin typeface="Tahoma"/>
                <a:cs typeface="Tahoma"/>
              </a:rPr>
              <a:t>birlikte </a:t>
            </a:r>
            <a:r>
              <a:rPr sz="2550" b="0" spc="15" dirty="0">
                <a:solidFill>
                  <a:srgbClr val="000000"/>
                </a:solidFill>
                <a:latin typeface="Tahoma"/>
                <a:cs typeface="Tahoma"/>
              </a:rPr>
              <a:t>konuşarak </a:t>
            </a:r>
            <a:r>
              <a:rPr sz="2550" b="0" spc="70" dirty="0">
                <a:solidFill>
                  <a:srgbClr val="000000"/>
                </a:solidFill>
                <a:latin typeface="Tahoma"/>
                <a:cs typeface="Tahoma"/>
              </a:rPr>
              <a:t>onun </a:t>
            </a:r>
            <a:r>
              <a:rPr sz="2550" b="0" dirty="0">
                <a:solidFill>
                  <a:srgbClr val="000000"/>
                </a:solidFill>
                <a:latin typeface="Tahoma"/>
                <a:cs typeface="Tahoma"/>
              </a:rPr>
              <a:t>için </a:t>
            </a:r>
            <a:r>
              <a:rPr sz="2550" b="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14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2550" b="0" spc="-3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50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2550" b="0" spc="5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2550" b="0" spc="-114" dirty="0">
                <a:solidFill>
                  <a:srgbClr val="000000"/>
                </a:solidFill>
                <a:latin typeface="Tahoma"/>
                <a:cs typeface="Tahoma"/>
              </a:rPr>
              <a:t>ğ</a:t>
            </a:r>
            <a:r>
              <a:rPr sz="2550" b="0" spc="2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2550" b="0" spc="145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2550" b="0" spc="-3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-25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2550"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-65" dirty="0">
                <a:solidFill>
                  <a:srgbClr val="000000"/>
                </a:solidFill>
                <a:latin typeface="Tahoma"/>
                <a:cs typeface="Tahoma"/>
              </a:rPr>
              <a:t>ç</a:t>
            </a:r>
            <a:r>
              <a:rPr sz="2550" b="0" spc="-4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550" b="0" spc="130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2550" b="0" spc="60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sz="2550" b="0" spc="-3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50" dirty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sz="2550"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-45" dirty="0">
                <a:solidFill>
                  <a:srgbClr val="000000"/>
                </a:solidFill>
                <a:latin typeface="Tahoma"/>
                <a:cs typeface="Tahoma"/>
              </a:rPr>
              <a:t>li</a:t>
            </a:r>
            <a:r>
              <a:rPr sz="2550" b="0" spc="20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2550" b="0" spc="-4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2550"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130" dirty="0">
                <a:solidFill>
                  <a:srgbClr val="000000"/>
                </a:solidFill>
                <a:latin typeface="Tahoma"/>
                <a:cs typeface="Tahoma"/>
              </a:rPr>
              <a:t>m</a:t>
            </a:r>
            <a:r>
              <a:rPr sz="2550"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-90" dirty="0">
                <a:solidFill>
                  <a:srgbClr val="000000"/>
                </a:solidFill>
                <a:latin typeface="Tahoma"/>
                <a:cs typeface="Tahoma"/>
              </a:rPr>
              <a:t>y</a:t>
            </a:r>
            <a:r>
              <a:rPr sz="2550" b="0" spc="9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550" b="0" spc="-3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550" b="0" spc="-65" dirty="0">
                <a:solidFill>
                  <a:srgbClr val="000000"/>
                </a:solidFill>
                <a:latin typeface="Tahoma"/>
                <a:cs typeface="Tahoma"/>
              </a:rPr>
              <a:t>ç</a:t>
            </a:r>
            <a:r>
              <a:rPr sz="2550" b="0" spc="-2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550" b="0" spc="-45" dirty="0">
                <a:solidFill>
                  <a:srgbClr val="000000"/>
                </a:solidFill>
                <a:latin typeface="Tahoma"/>
                <a:cs typeface="Tahoma"/>
              </a:rPr>
              <a:t>lı</a:t>
            </a:r>
            <a:r>
              <a:rPr sz="2550" b="0" spc="-25" dirty="0">
                <a:solidFill>
                  <a:srgbClr val="000000"/>
                </a:solidFill>
                <a:latin typeface="Tahoma"/>
                <a:cs typeface="Tahoma"/>
              </a:rPr>
              <a:t>ş</a:t>
            </a:r>
            <a:r>
              <a:rPr sz="2550" b="0" spc="-45" dirty="0">
                <a:solidFill>
                  <a:srgbClr val="000000"/>
                </a:solidFill>
                <a:latin typeface="Tahoma"/>
                <a:cs typeface="Tahoma"/>
              </a:rPr>
              <a:t>ı</a:t>
            </a:r>
            <a:r>
              <a:rPr sz="2550" b="0" spc="40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2550" b="0" spc="-95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5948" y="3427174"/>
            <a:ext cx="3676650" cy="22383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983" y="2701396"/>
            <a:ext cx="5273040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40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5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b="0" spc="70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-150" dirty="0">
                <a:solidFill>
                  <a:srgbClr val="000000"/>
                </a:solidFill>
                <a:latin typeface="Tahoma"/>
                <a:cs typeface="Tahoma"/>
              </a:rPr>
              <a:t>ğ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5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85" dirty="0">
                <a:solidFill>
                  <a:srgbClr val="000000"/>
                </a:solidFill>
                <a:latin typeface="Tahoma"/>
                <a:cs typeface="Tahoma"/>
              </a:rPr>
              <a:t>z</a:t>
            </a:r>
            <a:r>
              <a:rPr b="0" spc="-4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-85" dirty="0">
                <a:solidFill>
                  <a:srgbClr val="000000"/>
                </a:solidFill>
                <a:latin typeface="Tahoma"/>
                <a:cs typeface="Tahoma"/>
              </a:rPr>
              <a:t>ç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  <a:r>
              <a:rPr b="0" spc="19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b="0" spc="-4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75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b="0" spc="-30" dirty="0">
                <a:solidFill>
                  <a:srgbClr val="000000"/>
                </a:solidFill>
                <a:latin typeface="Tahoma"/>
                <a:cs typeface="Tahoma"/>
              </a:rPr>
              <a:t>ş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b="0" spc="-45" dirty="0">
                <a:solidFill>
                  <a:srgbClr val="000000"/>
                </a:solidFill>
                <a:latin typeface="Tahoma"/>
                <a:cs typeface="Tahoma"/>
              </a:rPr>
              <a:t>kk</a:t>
            </a:r>
            <a:r>
              <a:rPr b="0" spc="55" dirty="0">
                <a:solidFill>
                  <a:srgbClr val="000000"/>
                </a:solidFill>
                <a:latin typeface="Tahoma"/>
                <a:cs typeface="Tahoma"/>
              </a:rPr>
              <a:t>ü</a:t>
            </a:r>
            <a:r>
              <a:rPr b="0" spc="2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b="0" spc="-5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b="0" spc="2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b="0" spc="-265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r>
              <a:rPr b="0" spc="-125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628" y="3863507"/>
            <a:ext cx="6686549" cy="24479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664" y="292734"/>
            <a:ext cx="7029449" cy="6362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687" y="1225889"/>
            <a:ext cx="29019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360" dirty="0"/>
              <a:t>M</a:t>
            </a:r>
            <a:r>
              <a:rPr sz="2300" spc="-60" dirty="0"/>
              <a:t>e</a:t>
            </a:r>
            <a:r>
              <a:rPr sz="2300" spc="55" dirty="0"/>
              <a:t>s</a:t>
            </a:r>
            <a:r>
              <a:rPr sz="2300" spc="-75" dirty="0"/>
              <a:t>l</a:t>
            </a:r>
            <a:r>
              <a:rPr sz="2300" spc="-60" dirty="0"/>
              <a:t>e</a:t>
            </a:r>
            <a:r>
              <a:rPr sz="2300" spc="165" dirty="0"/>
              <a:t>k</a:t>
            </a:r>
            <a:r>
              <a:rPr sz="2300" spc="-280" dirty="0"/>
              <a:t> </a:t>
            </a:r>
            <a:r>
              <a:rPr sz="2300" spc="-5" dirty="0"/>
              <a:t>S</a:t>
            </a:r>
            <a:r>
              <a:rPr sz="2300" spc="-60" dirty="0"/>
              <a:t>e</a:t>
            </a:r>
            <a:r>
              <a:rPr sz="2300" spc="-90" dirty="0"/>
              <a:t>ç</a:t>
            </a:r>
            <a:r>
              <a:rPr sz="2300" spc="-80" dirty="0"/>
              <a:t>i</a:t>
            </a:r>
            <a:r>
              <a:rPr sz="2300" spc="190" dirty="0"/>
              <a:t>m</a:t>
            </a:r>
            <a:r>
              <a:rPr sz="2300" spc="15" dirty="0"/>
              <a:t>i</a:t>
            </a:r>
            <a:r>
              <a:rPr sz="2300" spc="-280" dirty="0"/>
              <a:t> </a:t>
            </a:r>
            <a:r>
              <a:rPr sz="2300" spc="240" dirty="0"/>
              <a:t>N</a:t>
            </a:r>
            <a:r>
              <a:rPr sz="2300" spc="-60" dirty="0"/>
              <a:t>e</a:t>
            </a:r>
            <a:r>
              <a:rPr sz="2300" spc="25" dirty="0"/>
              <a:t>d</a:t>
            </a:r>
            <a:r>
              <a:rPr sz="2300" spc="-80" dirty="0"/>
              <a:t>i</a:t>
            </a:r>
            <a:r>
              <a:rPr sz="2300" spc="-35" dirty="0"/>
              <a:t>r</a:t>
            </a:r>
            <a:r>
              <a:rPr sz="2300" spc="90" dirty="0"/>
              <a:t>?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679" y="2233216"/>
            <a:ext cx="114299" cy="114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7235" y="2066878"/>
            <a:ext cx="7511415" cy="1558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259"/>
              </a:spcBef>
            </a:pPr>
            <a:r>
              <a:rPr sz="2550" spc="-25" dirty="0">
                <a:latin typeface="Tahoma"/>
                <a:cs typeface="Tahoma"/>
              </a:rPr>
              <a:t>Sınav </a:t>
            </a:r>
            <a:r>
              <a:rPr sz="2550" spc="15" dirty="0">
                <a:latin typeface="Tahoma"/>
                <a:cs typeface="Tahoma"/>
              </a:rPr>
              <a:t>puanlarına </a:t>
            </a:r>
            <a:r>
              <a:rPr sz="2550" spc="-30" dirty="0">
                <a:latin typeface="Tahoma"/>
                <a:cs typeface="Tahoma"/>
              </a:rPr>
              <a:t>veya </a:t>
            </a:r>
            <a:r>
              <a:rPr sz="2550" spc="5" dirty="0">
                <a:latin typeface="Tahoma"/>
                <a:cs typeface="Tahoma"/>
              </a:rPr>
              <a:t>popülerliğe </a:t>
            </a:r>
            <a:r>
              <a:rPr sz="2550" spc="10" dirty="0">
                <a:latin typeface="Tahoma"/>
                <a:cs typeface="Tahoma"/>
              </a:rPr>
              <a:t>göre seçilmemesi </a:t>
            </a:r>
            <a:r>
              <a:rPr sz="2550" spc="-785" dirty="0">
                <a:latin typeface="Tahoma"/>
                <a:cs typeface="Tahoma"/>
              </a:rPr>
              <a:t> </a:t>
            </a:r>
            <a:r>
              <a:rPr sz="2550" spc="-35" dirty="0">
                <a:latin typeface="Tahoma"/>
                <a:cs typeface="Tahoma"/>
              </a:rPr>
              <a:t>gereken,</a:t>
            </a:r>
            <a:r>
              <a:rPr sz="2550" spc="-30" dirty="0">
                <a:latin typeface="Tahoma"/>
                <a:cs typeface="Tahoma"/>
              </a:rPr>
              <a:t> </a:t>
            </a:r>
            <a:r>
              <a:rPr sz="2550" spc="15" dirty="0">
                <a:latin typeface="Tahoma"/>
                <a:cs typeface="Tahoma"/>
              </a:rPr>
              <a:t>yaşam</a:t>
            </a:r>
            <a:r>
              <a:rPr sz="2550" spc="20" dirty="0">
                <a:latin typeface="Tahoma"/>
                <a:cs typeface="Tahoma"/>
              </a:rPr>
              <a:t> </a:t>
            </a:r>
            <a:r>
              <a:rPr sz="2550" spc="40" dirty="0">
                <a:latin typeface="Tahoma"/>
                <a:cs typeface="Tahoma"/>
              </a:rPr>
              <a:t>boyu </a:t>
            </a:r>
            <a:r>
              <a:rPr sz="2550" spc="5" dirty="0">
                <a:latin typeface="Tahoma"/>
                <a:cs typeface="Tahoma"/>
              </a:rPr>
              <a:t>bireyin</a:t>
            </a:r>
            <a:r>
              <a:rPr sz="2550" spc="10" dirty="0">
                <a:latin typeface="Tahoma"/>
                <a:cs typeface="Tahoma"/>
              </a:rPr>
              <a:t> </a:t>
            </a:r>
            <a:r>
              <a:rPr sz="2550" spc="15" dirty="0">
                <a:latin typeface="Tahoma"/>
                <a:cs typeface="Tahoma"/>
              </a:rPr>
              <a:t>oluşturduğu</a:t>
            </a:r>
            <a:r>
              <a:rPr sz="2550" spc="20" dirty="0">
                <a:latin typeface="Tahoma"/>
                <a:cs typeface="Tahoma"/>
              </a:rPr>
              <a:t> </a:t>
            </a:r>
            <a:r>
              <a:rPr sz="2550" spc="-25" dirty="0">
                <a:latin typeface="Tahoma"/>
                <a:cs typeface="Tahoma"/>
              </a:rPr>
              <a:t>benlik, </a:t>
            </a:r>
            <a:r>
              <a:rPr sz="2550" spc="-20" dirty="0">
                <a:latin typeface="Tahoma"/>
                <a:cs typeface="Tahoma"/>
              </a:rPr>
              <a:t> </a:t>
            </a:r>
            <a:r>
              <a:rPr sz="2550" spc="-25" dirty="0">
                <a:latin typeface="Tahoma"/>
                <a:cs typeface="Tahoma"/>
              </a:rPr>
              <a:t>kişilik </a:t>
            </a:r>
            <a:r>
              <a:rPr sz="2550" dirty="0">
                <a:latin typeface="Tahoma"/>
                <a:cs typeface="Tahoma"/>
              </a:rPr>
              <a:t>örüntüleriyle </a:t>
            </a:r>
            <a:r>
              <a:rPr sz="2550" spc="-25" dirty="0">
                <a:latin typeface="Tahoma"/>
                <a:cs typeface="Tahoma"/>
              </a:rPr>
              <a:t>şekillenen, </a:t>
            </a:r>
            <a:r>
              <a:rPr sz="2550" dirty="0">
                <a:latin typeface="Tahoma"/>
                <a:cs typeface="Tahoma"/>
              </a:rPr>
              <a:t>yine </a:t>
            </a:r>
            <a:r>
              <a:rPr sz="2550" spc="5" dirty="0">
                <a:latin typeface="Tahoma"/>
                <a:cs typeface="Tahoma"/>
              </a:rPr>
              <a:t>bireyin </a:t>
            </a:r>
            <a:r>
              <a:rPr sz="2550" spc="-80" dirty="0">
                <a:latin typeface="Tahoma"/>
                <a:cs typeface="Tahoma"/>
              </a:rPr>
              <a:t>ilgi, </a:t>
            </a:r>
            <a:r>
              <a:rPr sz="2550" spc="5" dirty="0">
                <a:latin typeface="Tahoma"/>
                <a:cs typeface="Tahoma"/>
              </a:rPr>
              <a:t>değer </a:t>
            </a:r>
            <a:r>
              <a:rPr sz="2550" spc="-785" dirty="0">
                <a:latin typeface="Tahoma"/>
                <a:cs typeface="Tahoma"/>
              </a:rPr>
              <a:t> </a:t>
            </a:r>
            <a:r>
              <a:rPr sz="2550" dirty="0">
                <a:latin typeface="Tahoma"/>
                <a:cs typeface="Tahoma"/>
              </a:rPr>
              <a:t>ve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0" dirty="0">
                <a:latin typeface="Tahoma"/>
                <a:cs typeface="Tahoma"/>
              </a:rPr>
              <a:t>yeteneklerine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10" dirty="0">
                <a:latin typeface="Tahoma"/>
                <a:cs typeface="Tahoma"/>
              </a:rPr>
              <a:t>göre</a:t>
            </a:r>
            <a:r>
              <a:rPr sz="2550" spc="-335" dirty="0">
                <a:latin typeface="Tahoma"/>
                <a:cs typeface="Tahoma"/>
              </a:rPr>
              <a:t> </a:t>
            </a:r>
            <a:r>
              <a:rPr sz="2550" spc="60" dirty="0">
                <a:latin typeface="Tahoma"/>
                <a:cs typeface="Tahoma"/>
              </a:rPr>
              <a:t>son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5" dirty="0">
                <a:latin typeface="Tahoma"/>
                <a:cs typeface="Tahoma"/>
              </a:rPr>
              <a:t>halini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15" dirty="0">
                <a:latin typeface="Tahoma"/>
                <a:cs typeface="Tahoma"/>
              </a:rPr>
              <a:t>alan</a:t>
            </a:r>
            <a:r>
              <a:rPr sz="2550" spc="-335" dirty="0">
                <a:latin typeface="Tahoma"/>
                <a:cs typeface="Tahoma"/>
              </a:rPr>
              <a:t> </a:t>
            </a:r>
            <a:r>
              <a:rPr sz="2550" spc="45" dirty="0">
                <a:latin typeface="Tahoma"/>
                <a:cs typeface="Tahoma"/>
              </a:rPr>
              <a:t>bir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0" dirty="0">
                <a:latin typeface="Tahoma"/>
                <a:cs typeface="Tahoma"/>
              </a:rPr>
              <a:t>seçimdir.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779" y="4101128"/>
            <a:ext cx="2419349" cy="30194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25" dirty="0"/>
              <a:t>K</a:t>
            </a:r>
            <a:r>
              <a:rPr spc="60" dirty="0"/>
              <a:t>A</a:t>
            </a:r>
            <a:r>
              <a:rPr spc="-100" dirty="0"/>
              <a:t>Y</a:t>
            </a:r>
            <a:r>
              <a:rPr spc="365" dirty="0"/>
              <a:t>N</a:t>
            </a:r>
            <a:r>
              <a:rPr spc="60" dirty="0"/>
              <a:t>A</a:t>
            </a:r>
            <a:r>
              <a:rPr spc="25" dirty="0"/>
              <a:t>K</a:t>
            </a:r>
            <a:r>
              <a:rPr spc="-50" dirty="0"/>
              <a:t>Ç</a:t>
            </a:r>
            <a:r>
              <a:rPr spc="200" dirty="0"/>
              <a:t>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4" y="1847850"/>
            <a:ext cx="85724" cy="857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83868" y="2000262"/>
            <a:ext cx="7976870" cy="19050"/>
          </a:xfrm>
          <a:custGeom>
            <a:avLst/>
            <a:gdLst/>
            <a:ahLst/>
            <a:cxnLst/>
            <a:rect l="l" t="t" r="r" b="b"/>
            <a:pathLst>
              <a:path w="7976870" h="19050">
                <a:moveTo>
                  <a:pt x="7976679" y="0"/>
                </a:moveTo>
                <a:lnTo>
                  <a:pt x="7976679" y="0"/>
                </a:lnTo>
                <a:lnTo>
                  <a:pt x="0" y="0"/>
                </a:lnTo>
                <a:lnTo>
                  <a:pt x="0" y="19050"/>
                </a:lnTo>
                <a:lnTo>
                  <a:pt x="7976679" y="19050"/>
                </a:lnTo>
                <a:lnTo>
                  <a:pt x="7976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4201" y="2286000"/>
            <a:ext cx="287655" cy="19050"/>
          </a:xfrm>
          <a:custGeom>
            <a:avLst/>
            <a:gdLst/>
            <a:ahLst/>
            <a:cxnLst/>
            <a:rect l="l" t="t" r="r" b="b"/>
            <a:pathLst>
              <a:path w="287654" h="19050">
                <a:moveTo>
                  <a:pt x="287070" y="19049"/>
                </a:moveTo>
                <a:lnTo>
                  <a:pt x="0" y="19049"/>
                </a:lnTo>
                <a:lnTo>
                  <a:pt x="0" y="0"/>
                </a:lnTo>
                <a:lnTo>
                  <a:pt x="287070" y="0"/>
                </a:lnTo>
                <a:lnTo>
                  <a:pt x="287070" y="190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4" y="2419350"/>
            <a:ext cx="85724" cy="857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83868" y="2571762"/>
            <a:ext cx="7900670" cy="19050"/>
          </a:xfrm>
          <a:custGeom>
            <a:avLst/>
            <a:gdLst/>
            <a:ahLst/>
            <a:cxnLst/>
            <a:rect l="l" t="t" r="r" b="b"/>
            <a:pathLst>
              <a:path w="7900670" h="19050">
                <a:moveTo>
                  <a:pt x="7900479" y="0"/>
                </a:moveTo>
                <a:lnTo>
                  <a:pt x="7900479" y="0"/>
                </a:lnTo>
                <a:lnTo>
                  <a:pt x="0" y="0"/>
                </a:lnTo>
                <a:lnTo>
                  <a:pt x="0" y="19050"/>
                </a:lnTo>
                <a:lnTo>
                  <a:pt x="7900479" y="19050"/>
                </a:lnTo>
                <a:lnTo>
                  <a:pt x="7900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4624" y="2857500"/>
            <a:ext cx="287655" cy="19050"/>
          </a:xfrm>
          <a:custGeom>
            <a:avLst/>
            <a:gdLst/>
            <a:ahLst/>
            <a:cxnLst/>
            <a:rect l="l" t="t" r="r" b="b"/>
            <a:pathLst>
              <a:path w="287654" h="19050">
                <a:moveTo>
                  <a:pt x="287038" y="19049"/>
                </a:moveTo>
                <a:lnTo>
                  <a:pt x="0" y="19049"/>
                </a:lnTo>
                <a:lnTo>
                  <a:pt x="0" y="0"/>
                </a:lnTo>
                <a:lnTo>
                  <a:pt x="287038" y="0"/>
                </a:lnTo>
                <a:lnTo>
                  <a:pt x="287038" y="190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4" y="2990849"/>
            <a:ext cx="85724" cy="8572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183868" y="3143262"/>
            <a:ext cx="7967345" cy="19050"/>
          </a:xfrm>
          <a:custGeom>
            <a:avLst/>
            <a:gdLst/>
            <a:ahLst/>
            <a:cxnLst/>
            <a:rect l="l" t="t" r="r" b="b"/>
            <a:pathLst>
              <a:path w="7967345" h="19050">
                <a:moveTo>
                  <a:pt x="7967154" y="0"/>
                </a:moveTo>
                <a:lnTo>
                  <a:pt x="7967154" y="0"/>
                </a:lnTo>
                <a:lnTo>
                  <a:pt x="0" y="0"/>
                </a:lnTo>
                <a:lnTo>
                  <a:pt x="0" y="19050"/>
                </a:lnTo>
                <a:lnTo>
                  <a:pt x="7967154" y="19050"/>
                </a:lnTo>
                <a:lnTo>
                  <a:pt x="79671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7804" y="3429000"/>
            <a:ext cx="287020" cy="19050"/>
          </a:xfrm>
          <a:custGeom>
            <a:avLst/>
            <a:gdLst/>
            <a:ahLst/>
            <a:cxnLst/>
            <a:rect l="l" t="t" r="r" b="b"/>
            <a:pathLst>
              <a:path w="287020" h="19050">
                <a:moveTo>
                  <a:pt x="287018" y="19049"/>
                </a:moveTo>
                <a:lnTo>
                  <a:pt x="0" y="19049"/>
                </a:lnTo>
                <a:lnTo>
                  <a:pt x="0" y="0"/>
                </a:lnTo>
                <a:lnTo>
                  <a:pt x="287018" y="0"/>
                </a:lnTo>
                <a:lnTo>
                  <a:pt x="287018" y="190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57175" marR="5080">
              <a:lnSpc>
                <a:spcPts val="2250"/>
              </a:lnSpc>
              <a:spcBef>
                <a:spcPts val="219"/>
              </a:spcBef>
            </a:pPr>
            <a:r>
              <a:rPr u="heavy" spc="-50" dirty="0">
                <a:uFill>
                  <a:solidFill>
                    <a:srgbClr val="0000FF"/>
                  </a:solidFill>
                </a:uFill>
                <a:hlinkClick r:id="rId3"/>
              </a:rPr>
              <a:t>htt</a:t>
            </a:r>
            <a:r>
              <a:rPr spc="-50" dirty="0">
                <a:hlinkClick r:id="rId3"/>
              </a:rPr>
              <a:t>ps://orgm.meb.gov.tr/meb_iys_dosyalar/2020_07/17143025_SINIF_REHBERLY </a:t>
            </a:r>
            <a:r>
              <a:rPr spc="-580" dirty="0">
                <a:hlinkClick r:id="rId3"/>
              </a:rPr>
              <a:t> </a:t>
            </a:r>
            <a:r>
              <a:rPr u="heavy" spc="-40" dirty="0">
                <a:uFill>
                  <a:solidFill>
                    <a:srgbClr val="0000FF"/>
                  </a:solidFill>
                </a:uFill>
                <a:hlinkClick r:id="rId3"/>
              </a:rPr>
              <a:t>K_PROGRAMI_2020.</a:t>
            </a:r>
            <a:r>
              <a:rPr spc="-40" dirty="0">
                <a:hlinkClick r:id="rId3"/>
              </a:rPr>
              <a:t>pdf</a:t>
            </a:r>
          </a:p>
          <a:p>
            <a:pPr marL="257175" marR="12700">
              <a:lnSpc>
                <a:spcPts val="2250"/>
              </a:lnSpc>
            </a:pPr>
            <a:r>
              <a:rPr u="heavy" spc="-40" dirty="0">
                <a:uFill>
                  <a:solidFill>
                    <a:srgbClr val="0000FF"/>
                  </a:solidFill>
                </a:uFill>
                <a:hlinkClick r:id="rId4"/>
              </a:rPr>
              <a:t>htt</a:t>
            </a:r>
            <a:r>
              <a:rPr spc="-40" dirty="0">
                <a:hlinkClick r:id="rId4"/>
              </a:rPr>
              <a:t>ps://orgm.meb.gov.tr/meb_iys_dosyalar/2021_09/03105548_Okul_Oncesi_SY </a:t>
            </a:r>
            <a:r>
              <a:rPr spc="-35" dirty="0">
                <a:hlinkClick r:id="rId4"/>
              </a:rPr>
              <a:t> </a:t>
            </a:r>
            <a:r>
              <a:rPr u="heavy" spc="-30" dirty="0">
                <a:uFill>
                  <a:solidFill>
                    <a:srgbClr val="0000FF"/>
                  </a:solidFill>
                </a:uFill>
                <a:hlinkClick r:id="rId4"/>
              </a:rPr>
              <a:t>nYf_Rehberlik_Etkinlikleriiiii.</a:t>
            </a:r>
            <a:r>
              <a:rPr spc="-30" dirty="0">
                <a:hlinkClick r:id="rId4"/>
              </a:rPr>
              <a:t>pdf </a:t>
            </a:r>
            <a:r>
              <a:rPr spc="-25" dirty="0"/>
              <a:t> </a:t>
            </a:r>
            <a:r>
              <a:rPr u="heavy" spc="-50" dirty="0">
                <a:uFill>
                  <a:solidFill>
                    <a:srgbClr val="0000FF"/>
                  </a:solidFill>
                </a:uFill>
                <a:hlinkClick r:id="rId5"/>
              </a:rPr>
              <a:t>htt</a:t>
            </a:r>
            <a:r>
              <a:rPr spc="-50" dirty="0">
                <a:hlinkClick r:id="rId5"/>
              </a:rPr>
              <a:t>ps://orgm.meb.gov.tr/meb_iys_dosyalar/2021_09/03011848_YLKOKUL_SINIF_ </a:t>
            </a:r>
            <a:r>
              <a:rPr spc="-580" dirty="0">
                <a:hlinkClick r:id="rId5"/>
              </a:rPr>
              <a:t> </a:t>
            </a:r>
            <a:r>
              <a:rPr u="heavy" spc="-55" dirty="0">
                <a:uFill>
                  <a:solidFill>
                    <a:srgbClr val="0000FF"/>
                  </a:solidFill>
                </a:uFill>
                <a:hlinkClick r:id="rId5"/>
              </a:rPr>
              <a:t>REHBERLYK_ETKYNLYKLERYYYY.</a:t>
            </a:r>
            <a:r>
              <a:rPr spc="-55" dirty="0">
                <a:hlinkClick r:id="rId5"/>
              </a:rPr>
              <a:t>pdf</a:t>
            </a:r>
          </a:p>
          <a:p>
            <a:pPr marL="257175" marR="91440">
              <a:lnSpc>
                <a:spcPts val="2250"/>
              </a:lnSpc>
            </a:pPr>
            <a:r>
              <a:rPr spc="-60" dirty="0">
                <a:solidFill>
                  <a:srgbClr val="000000"/>
                </a:solidFill>
              </a:rPr>
              <a:t>ERYILMAZ,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A.,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ve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Mutlu,</a:t>
            </a:r>
            <a:r>
              <a:rPr spc="-235" dirty="0">
                <a:solidFill>
                  <a:srgbClr val="000000"/>
                </a:solidFill>
              </a:rPr>
              <a:t> </a:t>
            </a:r>
            <a:r>
              <a:rPr spc="-100" dirty="0">
                <a:solidFill>
                  <a:srgbClr val="000000"/>
                </a:solidFill>
              </a:rPr>
              <a:t>T.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90" dirty="0">
                <a:solidFill>
                  <a:srgbClr val="000000"/>
                </a:solidFill>
              </a:rPr>
              <a:t>(2017).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Yaşam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boyu</a:t>
            </a:r>
            <a:r>
              <a:rPr spc="-2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gelişim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yaklaşımı</a:t>
            </a:r>
            <a:r>
              <a:rPr spc="-24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perspektifinden </a:t>
            </a:r>
            <a:r>
              <a:rPr spc="-5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kariyer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gelişimi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ve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ruh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sağlığı.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i="1" spc="-180" dirty="0">
                <a:solidFill>
                  <a:srgbClr val="000000"/>
                </a:solidFill>
                <a:latin typeface="Verdana"/>
                <a:cs typeface="Verdana"/>
              </a:rPr>
              <a:t>Psikiyatride</a:t>
            </a:r>
            <a:r>
              <a:rPr i="1" spc="-3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85" dirty="0">
                <a:solidFill>
                  <a:srgbClr val="000000"/>
                </a:solidFill>
                <a:latin typeface="Verdana"/>
                <a:cs typeface="Verdana"/>
              </a:rPr>
              <a:t>Güncel</a:t>
            </a:r>
            <a:r>
              <a:rPr i="1" spc="-3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170" dirty="0">
                <a:solidFill>
                  <a:srgbClr val="000000"/>
                </a:solidFill>
                <a:latin typeface="Verdana"/>
                <a:cs typeface="Verdana"/>
              </a:rPr>
              <a:t>Yaklaşımlar</a:t>
            </a:r>
            <a:r>
              <a:rPr spc="-170" dirty="0">
                <a:solidFill>
                  <a:srgbClr val="000000"/>
                </a:solidFill>
              </a:rPr>
              <a:t>,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i="1" spc="-170" dirty="0">
                <a:solidFill>
                  <a:srgbClr val="000000"/>
                </a:solidFill>
                <a:latin typeface="Verdana"/>
                <a:cs typeface="Verdana"/>
              </a:rPr>
              <a:t>9</a:t>
            </a:r>
            <a:r>
              <a:rPr spc="-170" dirty="0">
                <a:solidFill>
                  <a:srgbClr val="000000"/>
                </a:solidFill>
              </a:rPr>
              <a:t>(2),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227-249.</a:t>
            </a:r>
          </a:p>
          <a:p>
            <a:pPr marL="257175" marR="497840">
              <a:lnSpc>
                <a:spcPts val="2250"/>
              </a:lnSpc>
            </a:pPr>
            <a:r>
              <a:rPr spc="-30" dirty="0">
                <a:solidFill>
                  <a:srgbClr val="000000"/>
                </a:solidFill>
              </a:rPr>
              <a:t>Yeşilyaprak,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B.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-90" dirty="0">
                <a:solidFill>
                  <a:srgbClr val="000000"/>
                </a:solidFill>
              </a:rPr>
              <a:t>(2011).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Mesleki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Rehberlik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ve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Kariyer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Danışmanlığı:</a:t>
            </a:r>
            <a:r>
              <a:rPr spc="-245" dirty="0">
                <a:solidFill>
                  <a:srgbClr val="000000"/>
                </a:solidFill>
              </a:rPr>
              <a:t> </a:t>
            </a:r>
            <a:r>
              <a:rPr spc="35" dirty="0">
                <a:solidFill>
                  <a:srgbClr val="000000"/>
                </a:solidFill>
              </a:rPr>
              <a:t>Kuramdan </a:t>
            </a:r>
            <a:r>
              <a:rPr spc="-580" dirty="0">
                <a:solidFill>
                  <a:srgbClr val="000000"/>
                </a:solidFill>
              </a:rPr>
              <a:t> </a:t>
            </a:r>
            <a:r>
              <a:rPr spc="70" dirty="0">
                <a:solidFill>
                  <a:srgbClr val="000000"/>
                </a:solidFill>
              </a:rPr>
              <a:t>U</a:t>
            </a:r>
            <a:r>
              <a:rPr spc="-60" dirty="0">
                <a:solidFill>
                  <a:srgbClr val="000000"/>
                </a:solidFill>
              </a:rPr>
              <a:t>y</a:t>
            </a:r>
            <a:r>
              <a:rPr spc="-80" dirty="0">
                <a:solidFill>
                  <a:srgbClr val="000000"/>
                </a:solidFill>
              </a:rPr>
              <a:t>g</a:t>
            </a:r>
            <a:r>
              <a:rPr spc="35" dirty="0">
                <a:solidFill>
                  <a:srgbClr val="000000"/>
                </a:solidFill>
              </a:rPr>
              <a:t>u</a:t>
            </a:r>
            <a:r>
              <a:rPr spc="-30" dirty="0">
                <a:solidFill>
                  <a:srgbClr val="000000"/>
                </a:solidFill>
              </a:rPr>
              <a:t>l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110" dirty="0">
                <a:solidFill>
                  <a:srgbClr val="000000"/>
                </a:solidFill>
              </a:rPr>
              <a:t>m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y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105" dirty="0">
                <a:solidFill>
                  <a:srgbClr val="000000"/>
                </a:solidFill>
              </a:rPr>
              <a:t>,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1</a:t>
            </a:r>
            <a:r>
              <a:rPr spc="-145" dirty="0">
                <a:solidFill>
                  <a:srgbClr val="000000"/>
                </a:solidFill>
              </a:rPr>
              <a:t>.</a:t>
            </a:r>
            <a:r>
              <a:rPr spc="45" dirty="0">
                <a:solidFill>
                  <a:srgbClr val="000000"/>
                </a:solidFill>
              </a:rPr>
              <a:t>b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15" dirty="0">
                <a:solidFill>
                  <a:srgbClr val="000000"/>
                </a:solidFill>
              </a:rPr>
              <a:t>s</a:t>
            </a:r>
            <a:r>
              <a:rPr spc="-20" dirty="0">
                <a:solidFill>
                  <a:srgbClr val="000000"/>
                </a:solidFill>
              </a:rPr>
              <a:t>k</a:t>
            </a:r>
            <a:r>
              <a:rPr spc="-30" dirty="0">
                <a:solidFill>
                  <a:srgbClr val="000000"/>
                </a:solidFill>
              </a:rPr>
              <a:t>ı</a:t>
            </a:r>
            <a:r>
              <a:rPr spc="-65" dirty="0">
                <a:solidFill>
                  <a:srgbClr val="000000"/>
                </a:solidFill>
              </a:rPr>
              <a:t>.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</a:t>
            </a:r>
            <a:r>
              <a:rPr spc="35" dirty="0">
                <a:solidFill>
                  <a:srgbClr val="000000"/>
                </a:solidFill>
              </a:rPr>
              <a:t>n</a:t>
            </a:r>
            <a:r>
              <a:rPr spc="-20" dirty="0">
                <a:solidFill>
                  <a:srgbClr val="000000"/>
                </a:solidFill>
              </a:rPr>
              <a:t>k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15" dirty="0">
                <a:solidFill>
                  <a:srgbClr val="000000"/>
                </a:solidFill>
              </a:rPr>
              <a:t>r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105" dirty="0">
                <a:solidFill>
                  <a:srgbClr val="000000"/>
                </a:solidFill>
              </a:rPr>
              <a:t>,</a:t>
            </a:r>
            <a:r>
              <a:rPr spc="-250" dirty="0">
                <a:solidFill>
                  <a:srgbClr val="000000"/>
                </a:solidFill>
              </a:rPr>
              <a:t> </a:t>
            </a:r>
            <a:r>
              <a:rPr spc="25" dirty="0">
                <a:solidFill>
                  <a:srgbClr val="000000"/>
                </a:solidFill>
              </a:rPr>
              <a:t>P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-80" dirty="0">
                <a:solidFill>
                  <a:srgbClr val="000000"/>
                </a:solidFill>
              </a:rPr>
              <a:t>g</a:t>
            </a:r>
            <a:r>
              <a:rPr spc="-5" dirty="0">
                <a:solidFill>
                  <a:srgbClr val="000000"/>
                </a:solidFill>
              </a:rPr>
              <a:t>e</a:t>
            </a:r>
            <a:r>
              <a:rPr spc="110" dirty="0">
                <a:solidFill>
                  <a:srgbClr val="000000"/>
                </a:solidFill>
              </a:rPr>
              <a:t>m</a:t>
            </a:r>
            <a:r>
              <a:rPr spc="-5" dirty="0">
                <a:solidFill>
                  <a:srgbClr val="000000"/>
                </a:solidFill>
              </a:rPr>
              <a:t>A</a:t>
            </a:r>
            <a:r>
              <a:rPr spc="-65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4" y="3562350"/>
            <a:ext cx="85724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4" y="4133849"/>
            <a:ext cx="85724" cy="85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38" y="1599698"/>
            <a:ext cx="95249" cy="95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9127" y="1458982"/>
            <a:ext cx="7644130" cy="1645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2100" spc="215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ç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114" dirty="0">
                <a:latin typeface="Tahoma"/>
                <a:cs typeface="Tahoma"/>
              </a:rPr>
              <a:t>,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10" dirty="0">
                <a:latin typeface="Tahoma"/>
                <a:cs typeface="Tahoma"/>
              </a:rPr>
              <a:t>a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65" dirty="0">
                <a:latin typeface="Tahoma"/>
                <a:cs typeface="Tahoma"/>
              </a:rPr>
              <a:t>y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85" dirty="0">
                <a:latin typeface="Tahoma"/>
                <a:cs typeface="Tahoma"/>
              </a:rPr>
              <a:t>g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li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130" dirty="0">
                <a:latin typeface="Tahoma"/>
                <a:cs typeface="Tahoma"/>
              </a:rPr>
              <a:t>m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45" dirty="0">
                <a:latin typeface="Tahoma"/>
                <a:cs typeface="Tahoma"/>
              </a:rPr>
              <a:t>ü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45" dirty="0">
                <a:latin typeface="Tahoma"/>
                <a:cs typeface="Tahoma"/>
              </a:rPr>
              <a:t>c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55" dirty="0">
                <a:latin typeface="Tahoma"/>
                <a:cs typeface="Tahoma"/>
              </a:rPr>
              <a:t>d</a:t>
            </a:r>
            <a:r>
              <a:rPr sz="2100" spc="90" dirty="0">
                <a:latin typeface="Tahoma"/>
                <a:cs typeface="Tahoma"/>
              </a:rPr>
              <a:t>e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ill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45" dirty="0">
                <a:latin typeface="Tahoma"/>
                <a:cs typeface="Tahoma"/>
              </a:rPr>
              <a:t>n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70" dirty="0"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  <a:p>
            <a:pPr marL="12700" marR="5080" algn="just">
              <a:lnSpc>
                <a:spcPct val="101200"/>
              </a:lnSpc>
            </a:pPr>
            <a:r>
              <a:rPr sz="2100" dirty="0">
                <a:latin typeface="Tahoma"/>
                <a:cs typeface="Tahoma"/>
              </a:rPr>
              <a:t>Kariyer</a:t>
            </a:r>
            <a:r>
              <a:rPr sz="2100" spc="5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sürecinin</a:t>
            </a:r>
            <a:r>
              <a:rPr sz="2100" spc="2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başlangıç</a:t>
            </a:r>
            <a:r>
              <a:rPr sz="210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yaşı</a:t>
            </a:r>
            <a:r>
              <a:rPr sz="2100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da</a:t>
            </a:r>
            <a:r>
              <a:rPr sz="2100" spc="75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araştırmacılardan </a:t>
            </a:r>
            <a:r>
              <a:rPr sz="2100" spc="1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araştırmacıya</a:t>
            </a:r>
            <a:r>
              <a:rPr sz="2100" spc="-25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değişmektedir.</a:t>
            </a:r>
            <a:r>
              <a:rPr sz="2100" spc="-245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Ancak,</a:t>
            </a:r>
            <a:r>
              <a:rPr sz="2100" spc="-250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okulöncesi</a:t>
            </a:r>
            <a:r>
              <a:rPr sz="2100" spc="-245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dönemi</a:t>
            </a:r>
            <a:r>
              <a:rPr sz="2100" spc="-250" dirty="0">
                <a:latin typeface="Tahoma"/>
                <a:cs typeface="Tahoma"/>
              </a:rPr>
              <a:t> </a:t>
            </a:r>
            <a:r>
              <a:rPr sz="2100" spc="10" dirty="0">
                <a:latin typeface="Tahoma"/>
                <a:cs typeface="Tahoma"/>
              </a:rPr>
              <a:t>ile</a:t>
            </a:r>
            <a:r>
              <a:rPr sz="2100" spc="-245" dirty="0">
                <a:latin typeface="Tahoma"/>
                <a:cs typeface="Tahoma"/>
              </a:rPr>
              <a:t> </a:t>
            </a:r>
            <a:r>
              <a:rPr sz="2100" dirty="0">
                <a:latin typeface="Tahoma"/>
                <a:cs typeface="Tahoma"/>
              </a:rPr>
              <a:t>birlikte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çocukların </a:t>
            </a:r>
            <a:r>
              <a:rPr sz="2100" spc="25" dirty="0">
                <a:latin typeface="Tahoma"/>
                <a:cs typeface="Tahoma"/>
              </a:rPr>
              <a:t>meslek </a:t>
            </a:r>
            <a:r>
              <a:rPr sz="2100" spc="15" dirty="0">
                <a:latin typeface="Tahoma"/>
                <a:cs typeface="Tahoma"/>
              </a:rPr>
              <a:t>kavramını </a:t>
            </a:r>
            <a:r>
              <a:rPr sz="2100" spc="20" dirty="0">
                <a:latin typeface="Tahoma"/>
                <a:cs typeface="Tahoma"/>
              </a:rPr>
              <a:t>öğrenmeye </a:t>
            </a:r>
            <a:r>
              <a:rPr sz="2100" dirty="0">
                <a:latin typeface="Tahoma"/>
                <a:cs typeface="Tahoma"/>
              </a:rPr>
              <a:t>başladığını </a:t>
            </a:r>
            <a:r>
              <a:rPr sz="2100" spc="20" dirty="0">
                <a:latin typeface="Tahoma"/>
                <a:cs typeface="Tahoma"/>
              </a:rPr>
              <a:t>söylemek </a:t>
            </a:r>
            <a:r>
              <a:rPr sz="2100" spc="25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mümkündür.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38" y="1923548"/>
            <a:ext cx="95249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2425" y="3527618"/>
            <a:ext cx="3771899" cy="2905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46" y="1876425"/>
            <a:ext cx="95249" cy="95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35935" y="1735708"/>
            <a:ext cx="7715250" cy="294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  <a:tabLst>
                <a:tab pos="1261110" algn="l"/>
                <a:tab pos="2203450" algn="l"/>
                <a:tab pos="3733165" algn="l"/>
                <a:tab pos="4916805" algn="l"/>
                <a:tab pos="5490845" algn="l"/>
                <a:tab pos="6039485" algn="l"/>
                <a:tab pos="6875780" algn="l"/>
              </a:tabLst>
            </a:pPr>
            <a:r>
              <a:rPr sz="2100" spc="55" dirty="0">
                <a:latin typeface="Tahoma"/>
                <a:cs typeface="Tahoma"/>
              </a:rPr>
              <a:t>B</a:t>
            </a:r>
            <a:r>
              <a:rPr sz="2100" spc="-30" dirty="0">
                <a:latin typeface="Tahoma"/>
                <a:cs typeface="Tahoma"/>
              </a:rPr>
              <a:t>i</a:t>
            </a:r>
            <a:r>
              <a:rPr sz="2100" spc="25" dirty="0">
                <a:latin typeface="Tahoma"/>
                <a:cs typeface="Tahoma"/>
              </a:rPr>
              <a:t>r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-60" dirty="0">
                <a:latin typeface="Tahoma"/>
                <a:cs typeface="Tahoma"/>
              </a:rPr>
              <a:t>y</a:t>
            </a:r>
            <a:r>
              <a:rPr sz="2100" spc="-30" dirty="0">
                <a:latin typeface="Tahoma"/>
                <a:cs typeface="Tahoma"/>
              </a:rPr>
              <a:t>l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25" dirty="0">
                <a:latin typeface="Tahoma"/>
                <a:cs typeface="Tahoma"/>
              </a:rPr>
              <a:t>r</a:t>
            </a:r>
            <a:r>
              <a:rPr sz="2100" spc="-30" dirty="0">
                <a:latin typeface="Tahoma"/>
                <a:cs typeface="Tahoma"/>
              </a:rPr>
              <a:t>i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15" dirty="0">
                <a:latin typeface="Tahoma"/>
                <a:cs typeface="Tahoma"/>
              </a:rPr>
              <a:t>k</a:t>
            </a:r>
            <a:r>
              <a:rPr sz="2100" spc="-5" dirty="0">
                <a:latin typeface="Tahoma"/>
                <a:cs typeface="Tahoma"/>
              </a:rPr>
              <a:t>a</a:t>
            </a:r>
            <a:r>
              <a:rPr sz="2100" spc="25" dirty="0">
                <a:latin typeface="Tahoma"/>
                <a:cs typeface="Tahoma"/>
              </a:rPr>
              <a:t>r</a:t>
            </a:r>
            <a:r>
              <a:rPr sz="2100" spc="-30" dirty="0">
                <a:latin typeface="Tahoma"/>
                <a:cs typeface="Tahoma"/>
              </a:rPr>
              <a:t>i</a:t>
            </a:r>
            <a:r>
              <a:rPr sz="2100" spc="-60" dirty="0">
                <a:latin typeface="Tahoma"/>
                <a:cs typeface="Tahoma"/>
              </a:rPr>
              <a:t>y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80" dirty="0">
                <a:latin typeface="Tahoma"/>
                <a:cs typeface="Tahoma"/>
              </a:rPr>
              <a:t>g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-30" dirty="0">
                <a:latin typeface="Tahoma"/>
                <a:cs typeface="Tahoma"/>
              </a:rPr>
              <a:t>li</a:t>
            </a:r>
            <a:r>
              <a:rPr sz="2100" spc="-5" dirty="0">
                <a:latin typeface="Tahoma"/>
                <a:cs typeface="Tahoma"/>
              </a:rPr>
              <a:t>ş</a:t>
            </a:r>
            <a:r>
              <a:rPr sz="2100" spc="-30" dirty="0">
                <a:latin typeface="Tahoma"/>
                <a:cs typeface="Tahoma"/>
              </a:rPr>
              <a:t>i</a:t>
            </a:r>
            <a:r>
              <a:rPr sz="2100" spc="135" dirty="0">
                <a:latin typeface="Tahoma"/>
                <a:cs typeface="Tahoma"/>
              </a:rPr>
              <a:t>m</a:t>
            </a:r>
            <a:r>
              <a:rPr sz="2100" spc="-30" dirty="0">
                <a:latin typeface="Tahoma"/>
                <a:cs typeface="Tahoma"/>
              </a:rPr>
              <a:t>l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25" dirty="0">
                <a:latin typeface="Tahoma"/>
                <a:cs typeface="Tahoma"/>
              </a:rPr>
              <a:t>r</a:t>
            </a:r>
            <a:r>
              <a:rPr sz="2100" spc="-30" dirty="0">
                <a:latin typeface="Tahoma"/>
                <a:cs typeface="Tahoma"/>
              </a:rPr>
              <a:t>i</a:t>
            </a:r>
            <a:r>
              <a:rPr sz="2100" spc="50" dirty="0">
                <a:latin typeface="Tahoma"/>
                <a:cs typeface="Tahoma"/>
              </a:rPr>
              <a:t>n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t</a:t>
            </a:r>
            <a:r>
              <a:rPr sz="2100" spc="-15" dirty="0">
                <a:latin typeface="Tahoma"/>
                <a:cs typeface="Tahoma"/>
              </a:rPr>
              <a:t>k</a:t>
            </a:r>
            <a:r>
              <a:rPr sz="2100" spc="-30" dirty="0">
                <a:latin typeface="Tahoma"/>
                <a:cs typeface="Tahoma"/>
              </a:rPr>
              <a:t>il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-60" dirty="0">
                <a:latin typeface="Tahoma"/>
                <a:cs typeface="Tahoma"/>
              </a:rPr>
              <a:t>y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135" dirty="0">
                <a:latin typeface="Tahoma"/>
                <a:cs typeface="Tahoma"/>
              </a:rPr>
              <a:t>n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60" dirty="0">
                <a:latin typeface="Tahoma"/>
                <a:cs typeface="Tahoma"/>
              </a:rPr>
              <a:t>p</a:t>
            </a:r>
            <a:r>
              <a:rPr sz="2100" spc="5" dirty="0">
                <a:latin typeface="Tahoma"/>
                <a:cs typeface="Tahoma"/>
              </a:rPr>
              <a:t>e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40" dirty="0">
                <a:latin typeface="Tahoma"/>
                <a:cs typeface="Tahoma"/>
              </a:rPr>
              <a:t>ç</a:t>
            </a:r>
            <a:r>
              <a:rPr sz="2100" spc="60" dirty="0">
                <a:latin typeface="Tahoma"/>
                <a:cs typeface="Tahoma"/>
              </a:rPr>
              <a:t>o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-35" dirty="0">
                <a:latin typeface="Tahoma"/>
                <a:cs typeface="Tahoma"/>
              </a:rPr>
              <a:t>f</a:t>
            </a:r>
            <a:r>
              <a:rPr sz="2100" spc="-5" dirty="0">
                <a:latin typeface="Tahoma"/>
                <a:cs typeface="Tahoma"/>
              </a:rPr>
              <a:t>a</a:t>
            </a:r>
            <a:r>
              <a:rPr sz="2100" spc="-15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t</a:t>
            </a:r>
            <a:r>
              <a:rPr sz="2100" spc="60" dirty="0">
                <a:latin typeface="Tahoma"/>
                <a:cs typeface="Tahoma"/>
              </a:rPr>
              <a:t>ö</a:t>
            </a:r>
            <a:r>
              <a:rPr sz="2100" spc="110" dirty="0">
                <a:latin typeface="Tahoma"/>
                <a:cs typeface="Tahoma"/>
              </a:rPr>
              <a:t>r</a:t>
            </a:r>
            <a:r>
              <a:rPr sz="2100" dirty="0">
                <a:latin typeface="Tahoma"/>
                <a:cs typeface="Tahoma"/>
              </a:rPr>
              <a:t>	</a:t>
            </a:r>
            <a:r>
              <a:rPr sz="2100" spc="60" dirty="0">
                <a:latin typeface="Tahoma"/>
                <a:cs typeface="Tahoma"/>
              </a:rPr>
              <a:t>o</a:t>
            </a:r>
            <a:r>
              <a:rPr sz="2100" spc="-30" dirty="0">
                <a:latin typeface="Tahoma"/>
                <a:cs typeface="Tahoma"/>
              </a:rPr>
              <a:t>l</a:t>
            </a:r>
            <a:r>
              <a:rPr sz="2100" spc="60" dirty="0">
                <a:latin typeface="Tahoma"/>
                <a:cs typeface="Tahoma"/>
              </a:rPr>
              <a:t>d</a:t>
            </a:r>
            <a:r>
              <a:rPr sz="2100" spc="50" dirty="0">
                <a:latin typeface="Tahoma"/>
                <a:cs typeface="Tahoma"/>
              </a:rPr>
              <a:t>u</a:t>
            </a:r>
            <a:r>
              <a:rPr sz="2100" spc="-80" dirty="0">
                <a:latin typeface="Tahoma"/>
                <a:cs typeface="Tahoma"/>
              </a:rPr>
              <a:t>ğ</a:t>
            </a:r>
            <a:r>
              <a:rPr sz="2100" spc="95" dirty="0">
                <a:latin typeface="Tahoma"/>
                <a:cs typeface="Tahoma"/>
              </a:rPr>
              <a:t>u  </a:t>
            </a:r>
            <a:r>
              <a:rPr sz="2100" spc="20" dirty="0">
                <a:latin typeface="Tahoma"/>
                <a:cs typeface="Tahoma"/>
              </a:rPr>
              <a:t>düşünülmektedir.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Bu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15" dirty="0">
                <a:latin typeface="Tahoma"/>
                <a:cs typeface="Tahoma"/>
              </a:rPr>
              <a:t>faktörlerden</a:t>
            </a:r>
            <a:r>
              <a:rPr sz="2100" spc="-270" dirty="0">
                <a:latin typeface="Tahoma"/>
                <a:cs typeface="Tahoma"/>
              </a:rPr>
              <a:t> </a:t>
            </a:r>
            <a:r>
              <a:rPr sz="2100" spc="5" dirty="0">
                <a:latin typeface="Tahoma"/>
                <a:cs typeface="Tahoma"/>
              </a:rPr>
              <a:t>bazıları</a:t>
            </a:r>
            <a:r>
              <a:rPr sz="2100" spc="-26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şunlardır: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2100" b="1" spc="-105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2100" b="1" spc="-85" dirty="0">
                <a:solidFill>
                  <a:srgbClr val="FF0000"/>
                </a:solidFill>
                <a:latin typeface="Trebuchet MS"/>
                <a:cs typeface="Trebuchet MS"/>
              </a:rPr>
              <a:t>-</a:t>
            </a:r>
            <a:r>
              <a:rPr sz="2100" b="1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100" b="1" spc="1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100" b="1" spc="6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100" b="1" spc="-7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100" b="1" spc="80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100" b="1" spc="4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100" b="1" spc="-6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100" b="1" spc="4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2100" b="1" spc="-210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2100" b="1" spc="-7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100" b="1" spc="170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100" b="1" spc="-2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100" b="1" spc="-14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2100" b="1" spc="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100" b="1" spc="80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100" b="1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100" b="1" spc="40" dirty="0">
                <a:solidFill>
                  <a:srgbClr val="FF0000"/>
                </a:solidFill>
                <a:latin typeface="Trebuchet MS"/>
                <a:cs typeface="Trebuchet MS"/>
              </a:rPr>
              <a:t>ö</a:t>
            </a:r>
            <a:r>
              <a:rPr sz="2100" b="1" spc="-2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100" b="1" spc="-6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100" b="1" spc="-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100" b="1" spc="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25" dirty="0">
                <a:latin typeface="Tahoma"/>
                <a:cs typeface="Tahoma"/>
              </a:rPr>
              <a:t>-Yetenek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70" dirty="0">
                <a:latin typeface="Tahoma"/>
                <a:cs typeface="Tahoma"/>
              </a:rPr>
              <a:t>-</a:t>
            </a:r>
            <a:r>
              <a:rPr sz="2100" spc="-10" dirty="0">
                <a:latin typeface="Tahoma"/>
                <a:cs typeface="Tahoma"/>
              </a:rPr>
              <a:t>Ç</a:t>
            </a:r>
            <a:r>
              <a:rPr sz="2100" spc="55" dirty="0">
                <a:latin typeface="Tahoma"/>
                <a:cs typeface="Tahoma"/>
              </a:rPr>
              <a:t>o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spc="135" dirty="0">
                <a:latin typeface="Tahoma"/>
                <a:cs typeface="Tahoma"/>
              </a:rPr>
              <a:t>u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Z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80" dirty="0">
                <a:latin typeface="Tahoma"/>
                <a:cs typeface="Tahoma"/>
              </a:rPr>
              <a:t>a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00" dirty="0">
                <a:latin typeface="Tahoma"/>
                <a:cs typeface="Tahoma"/>
              </a:rPr>
              <a:t>-İlgi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70" dirty="0">
                <a:latin typeface="Tahoma"/>
                <a:cs typeface="Tahoma"/>
              </a:rPr>
              <a:t>-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i</a:t>
            </a:r>
            <a:r>
              <a:rPr sz="2100" spc="-10" dirty="0">
                <a:latin typeface="Tahoma"/>
                <a:cs typeface="Tahoma"/>
              </a:rPr>
              <a:t>ş</a:t>
            </a:r>
            <a:r>
              <a:rPr sz="2100" spc="-35" dirty="0">
                <a:latin typeface="Tahoma"/>
                <a:cs typeface="Tahoma"/>
              </a:rPr>
              <a:t>ili</a:t>
            </a:r>
            <a:r>
              <a:rPr sz="2100" spc="70" dirty="0">
                <a:latin typeface="Tahoma"/>
                <a:cs typeface="Tahoma"/>
              </a:rPr>
              <a:t>k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Ö</a:t>
            </a:r>
            <a:r>
              <a:rPr sz="2100" spc="-30" dirty="0">
                <a:latin typeface="Tahoma"/>
                <a:cs typeface="Tahoma"/>
              </a:rPr>
              <a:t>z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lli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i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70" dirty="0">
                <a:latin typeface="Tahoma"/>
                <a:cs typeface="Tahoma"/>
              </a:rPr>
              <a:t>-</a:t>
            </a:r>
            <a:r>
              <a:rPr sz="2100" spc="215" dirty="0">
                <a:latin typeface="Tahoma"/>
                <a:cs typeface="Tahoma"/>
              </a:rPr>
              <a:t>M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10" dirty="0">
                <a:latin typeface="Tahoma"/>
                <a:cs typeface="Tahoma"/>
              </a:rPr>
              <a:t>s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20" dirty="0">
                <a:latin typeface="Tahoma"/>
                <a:cs typeface="Tahoma"/>
              </a:rPr>
              <a:t>k</a:t>
            </a:r>
            <a:r>
              <a:rPr sz="2100" spc="55" dirty="0">
                <a:latin typeface="Tahoma"/>
                <a:cs typeface="Tahoma"/>
              </a:rPr>
              <a:t>i</a:t>
            </a:r>
            <a:r>
              <a:rPr sz="2100" spc="-275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D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-85" dirty="0">
                <a:latin typeface="Tahoma"/>
                <a:cs typeface="Tahoma"/>
              </a:rPr>
              <a:t>ğ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-35" dirty="0">
                <a:latin typeface="Tahoma"/>
                <a:cs typeface="Tahoma"/>
              </a:rPr>
              <a:t>l</a:t>
            </a:r>
            <a:r>
              <a:rPr sz="2100" dirty="0">
                <a:latin typeface="Tahoma"/>
                <a:cs typeface="Tahoma"/>
              </a:rPr>
              <a:t>e</a:t>
            </a:r>
            <a:r>
              <a:rPr sz="2100" spc="20" dirty="0">
                <a:latin typeface="Tahoma"/>
                <a:cs typeface="Tahoma"/>
              </a:rPr>
              <a:t>r</a:t>
            </a:r>
            <a:r>
              <a:rPr sz="2100" spc="55" dirty="0">
                <a:latin typeface="Tahoma"/>
                <a:cs typeface="Tahoma"/>
              </a:rPr>
              <a:t>i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46" y="2524124"/>
            <a:ext cx="95249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1887" y="3200146"/>
            <a:ext cx="3810000" cy="2143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687" y="1529217"/>
            <a:ext cx="333946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140" dirty="0"/>
              <a:t>2</a:t>
            </a:r>
            <a:r>
              <a:rPr sz="2550" spc="-114" dirty="0"/>
              <a:t>-</a:t>
            </a:r>
            <a:r>
              <a:rPr sz="2550" spc="-305" dirty="0"/>
              <a:t> </a:t>
            </a:r>
            <a:r>
              <a:rPr sz="2550" spc="5" dirty="0"/>
              <a:t>S</a:t>
            </a:r>
            <a:r>
              <a:rPr sz="2550" spc="35" dirty="0"/>
              <a:t>o</a:t>
            </a:r>
            <a:r>
              <a:rPr sz="2550" spc="70" dirty="0"/>
              <a:t>s</a:t>
            </a:r>
            <a:r>
              <a:rPr sz="2550" spc="-10" dirty="0"/>
              <a:t>y</a:t>
            </a:r>
            <a:r>
              <a:rPr sz="2550" spc="35" dirty="0"/>
              <a:t>o</a:t>
            </a:r>
            <a:r>
              <a:rPr sz="2550" spc="-75" dirty="0"/>
              <a:t>l</a:t>
            </a:r>
            <a:r>
              <a:rPr sz="2550" spc="35" dirty="0"/>
              <a:t>o</a:t>
            </a:r>
            <a:r>
              <a:rPr sz="2550" spc="-254" dirty="0"/>
              <a:t>j</a:t>
            </a:r>
            <a:r>
              <a:rPr sz="2550" spc="-80" dirty="0"/>
              <a:t>i</a:t>
            </a:r>
            <a:r>
              <a:rPr sz="2550" spc="190" dirty="0"/>
              <a:t>k</a:t>
            </a:r>
            <a:r>
              <a:rPr sz="2550" spc="-305" dirty="0"/>
              <a:t> </a:t>
            </a:r>
            <a:r>
              <a:rPr sz="2550" spc="-185" dirty="0"/>
              <a:t>F</a:t>
            </a:r>
            <a:r>
              <a:rPr sz="2550" spc="80" dirty="0"/>
              <a:t>a</a:t>
            </a:r>
            <a:r>
              <a:rPr sz="2550" spc="85" dirty="0"/>
              <a:t>k</a:t>
            </a:r>
            <a:r>
              <a:rPr sz="2550" dirty="0"/>
              <a:t>t</a:t>
            </a:r>
            <a:r>
              <a:rPr sz="2550" spc="35" dirty="0"/>
              <a:t>ö</a:t>
            </a:r>
            <a:r>
              <a:rPr sz="2550" spc="-30" dirty="0"/>
              <a:t>r</a:t>
            </a:r>
            <a:r>
              <a:rPr sz="2550" spc="-75" dirty="0"/>
              <a:t>l</a:t>
            </a:r>
            <a:r>
              <a:rPr sz="2550" spc="-60" dirty="0"/>
              <a:t>e</a:t>
            </a:r>
            <a:r>
              <a:rPr sz="2550" spc="70" dirty="0"/>
              <a:t>r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884687" y="2291217"/>
            <a:ext cx="3996054" cy="2980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030"/>
              </a:lnSpc>
              <a:spcBef>
                <a:spcPts val="110"/>
              </a:spcBef>
            </a:pPr>
            <a:r>
              <a:rPr sz="2550" spc="-45" dirty="0">
                <a:latin typeface="Tahoma"/>
                <a:cs typeface="Tahoma"/>
              </a:rPr>
              <a:t>-Aile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3030"/>
              </a:lnSpc>
            </a:pPr>
            <a:r>
              <a:rPr sz="2550" spc="-204" dirty="0">
                <a:latin typeface="Tahoma"/>
                <a:cs typeface="Tahoma"/>
              </a:rPr>
              <a:t>-</a:t>
            </a:r>
            <a:r>
              <a:rPr sz="2550" spc="-120" dirty="0">
                <a:latin typeface="Tahoma"/>
                <a:cs typeface="Tahoma"/>
              </a:rPr>
              <a:t>S</a:t>
            </a:r>
            <a:r>
              <a:rPr sz="2550" spc="55" dirty="0">
                <a:latin typeface="Tahoma"/>
                <a:cs typeface="Tahoma"/>
              </a:rPr>
              <a:t>o</a:t>
            </a:r>
            <a:r>
              <a:rPr sz="2550" spc="-20" dirty="0">
                <a:latin typeface="Tahoma"/>
                <a:cs typeface="Tahoma"/>
              </a:rPr>
              <a:t>s</a:t>
            </a:r>
            <a:r>
              <a:rPr sz="2550" spc="-85" dirty="0">
                <a:latin typeface="Tahoma"/>
                <a:cs typeface="Tahoma"/>
              </a:rPr>
              <a:t>y</a:t>
            </a:r>
            <a:r>
              <a:rPr sz="2550" spc="55" dirty="0">
                <a:latin typeface="Tahoma"/>
                <a:cs typeface="Tahoma"/>
              </a:rPr>
              <a:t>o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30" dirty="0">
                <a:latin typeface="Tahoma"/>
                <a:cs typeface="Tahoma"/>
              </a:rPr>
              <a:t>k</a:t>
            </a:r>
            <a:r>
              <a:rPr sz="2550" spc="55" dirty="0">
                <a:latin typeface="Tahoma"/>
                <a:cs typeface="Tahoma"/>
              </a:rPr>
              <a:t>o</a:t>
            </a:r>
            <a:r>
              <a:rPr sz="2550" spc="40" dirty="0">
                <a:latin typeface="Tahoma"/>
                <a:cs typeface="Tahoma"/>
              </a:rPr>
              <a:t>n</a:t>
            </a:r>
            <a:r>
              <a:rPr sz="2550" spc="55" dirty="0">
                <a:latin typeface="Tahoma"/>
                <a:cs typeface="Tahoma"/>
              </a:rPr>
              <a:t>o</a:t>
            </a:r>
            <a:r>
              <a:rPr sz="2550" spc="130" dirty="0">
                <a:latin typeface="Tahoma"/>
                <a:cs typeface="Tahoma"/>
              </a:rPr>
              <a:t>m</a:t>
            </a:r>
            <a:r>
              <a:rPr sz="2550" spc="-40" dirty="0">
                <a:latin typeface="Tahoma"/>
                <a:cs typeface="Tahoma"/>
              </a:rPr>
              <a:t>i</a:t>
            </a:r>
            <a:r>
              <a:rPr sz="2550" spc="70" dirty="0">
                <a:latin typeface="Tahoma"/>
                <a:cs typeface="Tahoma"/>
              </a:rPr>
              <a:t>k</a:t>
            </a:r>
            <a:r>
              <a:rPr sz="2550" spc="-335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D</a:t>
            </a:r>
            <a:r>
              <a:rPr sz="2550" spc="40" dirty="0">
                <a:latin typeface="Tahoma"/>
                <a:cs typeface="Tahoma"/>
              </a:rPr>
              <a:t>ü</a:t>
            </a:r>
            <a:r>
              <a:rPr sz="2550" spc="-40" dirty="0">
                <a:latin typeface="Tahoma"/>
                <a:cs typeface="Tahoma"/>
              </a:rPr>
              <a:t>z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15" dirty="0">
                <a:latin typeface="Tahoma"/>
                <a:cs typeface="Tahoma"/>
              </a:rPr>
              <a:t>y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3015"/>
              </a:lnSpc>
              <a:spcBef>
                <a:spcPts val="2940"/>
              </a:spcBef>
            </a:pPr>
            <a:r>
              <a:rPr sz="2550" b="1" spc="-40" dirty="0">
                <a:solidFill>
                  <a:srgbClr val="FF0000"/>
                </a:solidFill>
                <a:latin typeface="Trebuchet MS"/>
                <a:cs typeface="Trebuchet MS"/>
              </a:rPr>
              <a:t>3-Cinsiyet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ts val="2235"/>
              </a:lnSpc>
            </a:pPr>
            <a:r>
              <a:rPr sz="1900" i="1" spc="-180" dirty="0">
                <a:latin typeface="Trebuchet MS"/>
                <a:cs typeface="Trebuchet MS"/>
              </a:rPr>
              <a:t>«</a:t>
            </a:r>
            <a:r>
              <a:rPr sz="1900" i="1" spc="-10" dirty="0">
                <a:latin typeface="Trebuchet MS"/>
                <a:cs typeface="Trebuchet MS"/>
              </a:rPr>
              <a:t>B</a:t>
            </a:r>
            <a:r>
              <a:rPr sz="1900" i="1" spc="50" dirty="0">
                <a:latin typeface="Trebuchet MS"/>
                <a:cs typeface="Trebuchet MS"/>
              </a:rPr>
              <a:t>u</a:t>
            </a:r>
            <a:r>
              <a:rPr sz="1900" i="1" spc="-225" dirty="0">
                <a:latin typeface="Trebuchet MS"/>
                <a:cs typeface="Trebuchet MS"/>
              </a:rPr>
              <a:t> </a:t>
            </a:r>
            <a:r>
              <a:rPr sz="1900" i="1" spc="-240" dirty="0">
                <a:latin typeface="Trebuchet MS"/>
                <a:cs typeface="Trebuchet MS"/>
              </a:rPr>
              <a:t>f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05" dirty="0">
                <a:latin typeface="Trebuchet MS"/>
                <a:cs typeface="Trebuchet MS"/>
              </a:rPr>
              <a:t>k</a:t>
            </a:r>
            <a:r>
              <a:rPr sz="1900" i="1" spc="-254" dirty="0">
                <a:latin typeface="Trebuchet MS"/>
                <a:cs typeface="Trebuchet MS"/>
              </a:rPr>
              <a:t>t</a:t>
            </a:r>
            <a:r>
              <a:rPr sz="1900" i="1" spc="-25" dirty="0">
                <a:latin typeface="Trebuchet MS"/>
                <a:cs typeface="Trebuchet MS"/>
              </a:rPr>
              <a:t>ö</a:t>
            </a:r>
            <a:r>
              <a:rPr sz="1900" i="1" spc="-114" dirty="0">
                <a:latin typeface="Trebuchet MS"/>
                <a:cs typeface="Trebuchet MS"/>
              </a:rPr>
              <a:t>r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-155" dirty="0">
                <a:latin typeface="Trebuchet MS"/>
                <a:cs typeface="Trebuchet MS"/>
              </a:rPr>
              <a:t>e</a:t>
            </a:r>
            <a:r>
              <a:rPr sz="1900" i="1" spc="-35" dirty="0">
                <a:latin typeface="Trebuchet MS"/>
                <a:cs typeface="Trebuchet MS"/>
              </a:rPr>
              <a:t>r</a:t>
            </a:r>
            <a:r>
              <a:rPr sz="1900" i="1" spc="-225" dirty="0">
                <a:latin typeface="Trebuchet MS"/>
                <a:cs typeface="Trebuchet MS"/>
              </a:rPr>
              <a:t> </a:t>
            </a:r>
            <a:r>
              <a:rPr sz="1900" i="1" spc="-175" dirty="0">
                <a:latin typeface="Trebuchet MS"/>
                <a:cs typeface="Trebuchet MS"/>
              </a:rPr>
              <a:t>i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-155" dirty="0">
                <a:latin typeface="Trebuchet MS"/>
                <a:cs typeface="Trebuchet MS"/>
              </a:rPr>
              <a:t>e</a:t>
            </a:r>
            <a:r>
              <a:rPr sz="1900" i="1" spc="-114" dirty="0">
                <a:latin typeface="Trebuchet MS"/>
                <a:cs typeface="Trebuchet MS"/>
              </a:rPr>
              <a:t>r</a:t>
            </a:r>
            <a:r>
              <a:rPr sz="1900" i="1" spc="-175" dirty="0">
                <a:latin typeface="Trebuchet MS"/>
                <a:cs typeface="Trebuchet MS"/>
              </a:rPr>
              <a:t>i</a:t>
            </a:r>
            <a:r>
              <a:rPr sz="1900" i="1" spc="-105" dirty="0">
                <a:latin typeface="Trebuchet MS"/>
                <a:cs typeface="Trebuchet MS"/>
              </a:rPr>
              <a:t>k</a:t>
            </a:r>
            <a:r>
              <a:rPr sz="1900" i="1" spc="-100" dirty="0">
                <a:latin typeface="Trebuchet MS"/>
                <a:cs typeface="Trebuchet MS"/>
              </a:rPr>
              <a:t>i</a:t>
            </a:r>
            <a:r>
              <a:rPr sz="1900" i="1" spc="-225" dirty="0">
                <a:latin typeface="Trebuchet MS"/>
                <a:cs typeface="Trebuchet MS"/>
              </a:rPr>
              <a:t> </a:t>
            </a:r>
            <a:r>
              <a:rPr sz="1900" i="1" spc="-30" dirty="0">
                <a:latin typeface="Trebuchet MS"/>
                <a:cs typeface="Trebuchet MS"/>
              </a:rPr>
              <a:t>s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35" dirty="0">
                <a:latin typeface="Trebuchet MS"/>
                <a:cs typeface="Trebuchet MS"/>
              </a:rPr>
              <a:t>y</a:t>
            </a:r>
            <a:r>
              <a:rPr sz="1900" i="1" spc="-254" dirty="0">
                <a:latin typeface="Trebuchet MS"/>
                <a:cs typeface="Trebuchet MS"/>
              </a:rPr>
              <a:t>t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14" dirty="0">
                <a:latin typeface="Trebuchet MS"/>
                <a:cs typeface="Trebuchet MS"/>
              </a:rPr>
              <a:t>r</a:t>
            </a:r>
            <a:r>
              <a:rPr sz="1900" i="1" spc="-35" dirty="0">
                <a:latin typeface="Trebuchet MS"/>
                <a:cs typeface="Trebuchet MS"/>
              </a:rPr>
              <a:t>d</a:t>
            </a:r>
            <a:r>
              <a:rPr sz="1900" i="1" spc="85" dirty="0">
                <a:latin typeface="Trebuchet MS"/>
                <a:cs typeface="Trebuchet MS"/>
              </a:rPr>
              <a:t>a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97400"/>
              </a:lnSpc>
            </a:pPr>
            <a:r>
              <a:rPr sz="1900" i="1" spc="-35" dirty="0">
                <a:latin typeface="Trebuchet MS"/>
                <a:cs typeface="Trebuchet MS"/>
              </a:rPr>
              <a:t>d</a:t>
            </a:r>
            <a:r>
              <a:rPr sz="1900" i="1" spc="-155" dirty="0">
                <a:latin typeface="Trebuchet MS"/>
                <a:cs typeface="Trebuchet MS"/>
              </a:rPr>
              <a:t>e</a:t>
            </a:r>
            <a:r>
              <a:rPr sz="1900" i="1" spc="-254" dirty="0">
                <a:latin typeface="Trebuchet MS"/>
                <a:cs typeface="Trebuchet MS"/>
              </a:rPr>
              <a:t>t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35" dirty="0">
                <a:latin typeface="Trebuchet MS"/>
                <a:cs typeface="Trebuchet MS"/>
              </a:rPr>
              <a:t>y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0" dirty="0">
                <a:latin typeface="Trebuchet MS"/>
                <a:cs typeface="Trebuchet MS"/>
              </a:rPr>
              <a:t>n</a:t>
            </a:r>
            <a:r>
              <a:rPr sz="1900" i="1" spc="-35" dirty="0">
                <a:latin typeface="Trebuchet MS"/>
                <a:cs typeface="Trebuchet MS"/>
              </a:rPr>
              <a:t>d</a:t>
            </a:r>
            <a:r>
              <a:rPr sz="1900" i="1" spc="-175" dirty="0">
                <a:latin typeface="Trebuchet MS"/>
                <a:cs typeface="Trebuchet MS"/>
              </a:rPr>
              <a:t>ı</a:t>
            </a:r>
            <a:r>
              <a:rPr sz="1900" i="1" spc="-114" dirty="0">
                <a:latin typeface="Trebuchet MS"/>
                <a:cs typeface="Trebuchet MS"/>
              </a:rPr>
              <a:t>r</a:t>
            </a:r>
            <a:r>
              <a:rPr sz="1900" i="1" spc="-175" dirty="0">
                <a:latin typeface="Trebuchet MS"/>
                <a:cs typeface="Trebuchet MS"/>
              </a:rPr>
              <a:t>ı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15" dirty="0">
                <a:latin typeface="Trebuchet MS"/>
                <a:cs typeface="Trebuchet MS"/>
              </a:rPr>
              <a:t>m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15" dirty="0">
                <a:latin typeface="Trebuchet MS"/>
                <a:cs typeface="Trebuchet MS"/>
              </a:rPr>
              <a:t>m</a:t>
            </a:r>
            <a:r>
              <a:rPr sz="1900" i="1" spc="-175" dirty="0">
                <a:latin typeface="Trebuchet MS"/>
                <a:cs typeface="Trebuchet MS"/>
              </a:rPr>
              <a:t>ı</a:t>
            </a:r>
            <a:r>
              <a:rPr sz="1900" i="1" spc="50" dirty="0">
                <a:latin typeface="Trebuchet MS"/>
                <a:cs typeface="Trebuchet MS"/>
              </a:rPr>
              <a:t>ş</a:t>
            </a:r>
            <a:r>
              <a:rPr sz="1900" i="1" spc="-225" dirty="0">
                <a:latin typeface="Trebuchet MS"/>
                <a:cs typeface="Trebuchet MS"/>
              </a:rPr>
              <a:t> </a:t>
            </a:r>
            <a:r>
              <a:rPr sz="1900" i="1" spc="-25" dirty="0">
                <a:latin typeface="Trebuchet MS"/>
                <a:cs typeface="Trebuchet MS"/>
              </a:rPr>
              <a:t>o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-30" dirty="0">
                <a:latin typeface="Trebuchet MS"/>
                <a:cs typeface="Trebuchet MS"/>
              </a:rPr>
              <a:t>u</a:t>
            </a:r>
            <a:r>
              <a:rPr sz="1900" i="1" spc="45" dirty="0">
                <a:latin typeface="Trebuchet MS"/>
                <a:cs typeface="Trebuchet MS"/>
              </a:rPr>
              <a:t>p</a:t>
            </a:r>
            <a:r>
              <a:rPr sz="1900" i="1" spc="-225" dirty="0">
                <a:latin typeface="Trebuchet MS"/>
                <a:cs typeface="Trebuchet MS"/>
              </a:rPr>
              <a:t> 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10" dirty="0">
                <a:latin typeface="Trebuchet MS"/>
                <a:cs typeface="Trebuchet MS"/>
              </a:rPr>
              <a:t>n</a:t>
            </a:r>
            <a:r>
              <a:rPr sz="1900" i="1" spc="-200" dirty="0">
                <a:latin typeface="Trebuchet MS"/>
                <a:cs typeface="Trebuchet MS"/>
              </a:rPr>
              <a:t>l</a:t>
            </a:r>
            <a:r>
              <a:rPr sz="1900" i="1" spc="5" dirty="0">
                <a:latin typeface="Trebuchet MS"/>
                <a:cs typeface="Trebuchet MS"/>
              </a:rPr>
              <a:t>a</a:t>
            </a:r>
            <a:r>
              <a:rPr sz="1900" i="1" spc="-254" dirty="0">
                <a:latin typeface="Trebuchet MS"/>
                <a:cs typeface="Trebuchet MS"/>
              </a:rPr>
              <a:t>t</a:t>
            </a:r>
            <a:r>
              <a:rPr sz="1900" i="1" spc="-175" dirty="0">
                <a:latin typeface="Trebuchet MS"/>
                <a:cs typeface="Trebuchet MS"/>
              </a:rPr>
              <a:t>ı</a:t>
            </a:r>
            <a:r>
              <a:rPr sz="1900" i="1" spc="55" dirty="0">
                <a:latin typeface="Trebuchet MS"/>
                <a:cs typeface="Trebuchet MS"/>
              </a:rPr>
              <a:t>m  </a:t>
            </a:r>
            <a:r>
              <a:rPr sz="1900" i="1" spc="-55" dirty="0">
                <a:latin typeface="Trebuchet MS"/>
                <a:cs typeface="Trebuchet MS"/>
              </a:rPr>
              <a:t>sırasında</a:t>
            </a:r>
            <a:r>
              <a:rPr sz="1900" i="1" spc="-195" dirty="0">
                <a:latin typeface="Trebuchet MS"/>
                <a:cs typeface="Trebuchet MS"/>
              </a:rPr>
              <a:t> </a:t>
            </a:r>
            <a:r>
              <a:rPr sz="1900" i="1" spc="-140" dirty="0">
                <a:latin typeface="Trebuchet MS"/>
                <a:cs typeface="Trebuchet MS"/>
              </a:rPr>
              <a:t>eklemelerle</a:t>
            </a:r>
            <a:r>
              <a:rPr sz="1900" i="1" spc="-195" dirty="0">
                <a:latin typeface="Trebuchet MS"/>
                <a:cs typeface="Trebuchet MS"/>
              </a:rPr>
              <a:t> </a:t>
            </a:r>
            <a:r>
              <a:rPr sz="1900" i="1" spc="-145" dirty="0">
                <a:latin typeface="Trebuchet MS"/>
                <a:cs typeface="Trebuchet MS"/>
              </a:rPr>
              <a:t>zenginleştirilebilir.»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7347" y="2044620"/>
            <a:ext cx="3640127" cy="2935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70" y="613421"/>
            <a:ext cx="5466715" cy="5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20" dirty="0">
                <a:latin typeface="Tahoma"/>
                <a:cs typeface="Tahoma"/>
              </a:rPr>
              <a:t>Psikolojik</a:t>
            </a:r>
            <a:r>
              <a:rPr b="0" spc="-45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faktörleri</a:t>
            </a:r>
            <a:r>
              <a:rPr b="0" spc="-450" dirty="0">
                <a:latin typeface="Tahoma"/>
                <a:cs typeface="Tahoma"/>
              </a:rPr>
              <a:t> </a:t>
            </a:r>
            <a:r>
              <a:rPr b="0" spc="15" dirty="0">
                <a:latin typeface="Tahoma"/>
                <a:cs typeface="Tahoma"/>
              </a:rPr>
              <a:t>ele</a:t>
            </a:r>
            <a:r>
              <a:rPr b="0" spc="-450" dirty="0">
                <a:latin typeface="Tahoma"/>
                <a:cs typeface="Tahoma"/>
              </a:rPr>
              <a:t> </a:t>
            </a:r>
            <a:r>
              <a:rPr b="0" spc="-50" dirty="0">
                <a:latin typeface="Tahoma"/>
                <a:cs typeface="Tahoma"/>
              </a:rPr>
              <a:t>alalım: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481" y="1870480"/>
            <a:ext cx="8490585" cy="3082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86385" marR="5715" indent="-274320">
              <a:lnSpc>
                <a:spcPts val="3000"/>
              </a:lnSpc>
              <a:spcBef>
                <a:spcPts val="259"/>
              </a:spcBef>
            </a:pPr>
            <a:r>
              <a:rPr sz="2550" spc="-30" dirty="0">
                <a:solidFill>
                  <a:srgbClr val="002060"/>
                </a:solidFill>
                <a:latin typeface="Tahoma"/>
                <a:cs typeface="Tahoma"/>
              </a:rPr>
              <a:t>a.</a:t>
            </a:r>
            <a:r>
              <a:rPr sz="2550" b="1" spc="-30" dirty="0">
                <a:solidFill>
                  <a:srgbClr val="002060"/>
                </a:solidFill>
                <a:latin typeface="Trebuchet MS"/>
                <a:cs typeface="Trebuchet MS"/>
              </a:rPr>
              <a:t>Yetenek:</a:t>
            </a:r>
            <a:r>
              <a:rPr sz="2550" b="1" spc="28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latin typeface="Tahoma"/>
                <a:cs typeface="Tahoma"/>
              </a:rPr>
              <a:t>Bireyin</a:t>
            </a:r>
            <a:r>
              <a:rPr sz="2550" spc="260" dirty="0">
                <a:latin typeface="Tahoma"/>
                <a:cs typeface="Tahoma"/>
              </a:rPr>
              <a:t> </a:t>
            </a:r>
            <a:r>
              <a:rPr sz="2550" spc="45" dirty="0">
                <a:latin typeface="Tahoma"/>
                <a:cs typeface="Tahoma"/>
              </a:rPr>
              <a:t>bir</a:t>
            </a:r>
            <a:r>
              <a:rPr sz="2550" spc="260" dirty="0">
                <a:latin typeface="Tahoma"/>
                <a:cs typeface="Tahoma"/>
              </a:rPr>
              <a:t> </a:t>
            </a:r>
            <a:r>
              <a:rPr sz="2550" spc="20" dirty="0">
                <a:latin typeface="Tahoma"/>
                <a:cs typeface="Tahoma"/>
              </a:rPr>
              <a:t>iş</a:t>
            </a:r>
            <a:r>
              <a:rPr sz="2550" spc="260" dirty="0">
                <a:latin typeface="Tahoma"/>
                <a:cs typeface="Tahoma"/>
              </a:rPr>
              <a:t> </a:t>
            </a:r>
            <a:r>
              <a:rPr sz="2550" spc="-30" dirty="0">
                <a:latin typeface="Tahoma"/>
                <a:cs typeface="Tahoma"/>
              </a:rPr>
              <a:t>veya</a:t>
            </a:r>
            <a:r>
              <a:rPr sz="2550" spc="254" dirty="0">
                <a:latin typeface="Tahoma"/>
                <a:cs typeface="Tahoma"/>
              </a:rPr>
              <a:t> </a:t>
            </a:r>
            <a:r>
              <a:rPr sz="2550" spc="-25" dirty="0">
                <a:latin typeface="Tahoma"/>
                <a:cs typeface="Tahoma"/>
              </a:rPr>
              <a:t>etkinliği</a:t>
            </a:r>
            <a:r>
              <a:rPr sz="2550" spc="260" dirty="0">
                <a:latin typeface="Tahoma"/>
                <a:cs typeface="Tahoma"/>
              </a:rPr>
              <a:t> </a:t>
            </a:r>
            <a:r>
              <a:rPr sz="2550" spc="5" dirty="0">
                <a:latin typeface="Tahoma"/>
                <a:cs typeface="Tahoma"/>
              </a:rPr>
              <a:t>diğerlerinden</a:t>
            </a:r>
            <a:r>
              <a:rPr sz="2550" spc="260" dirty="0">
                <a:latin typeface="Tahoma"/>
                <a:cs typeface="Tahoma"/>
              </a:rPr>
              <a:t> </a:t>
            </a:r>
            <a:r>
              <a:rPr sz="2550" spc="40" dirty="0">
                <a:latin typeface="Tahoma"/>
                <a:cs typeface="Tahoma"/>
              </a:rPr>
              <a:t>daha </a:t>
            </a:r>
            <a:r>
              <a:rPr sz="2550" spc="-780" dirty="0">
                <a:latin typeface="Tahoma"/>
                <a:cs typeface="Tahoma"/>
              </a:rPr>
              <a:t> </a:t>
            </a:r>
            <a:r>
              <a:rPr sz="2550" spc="-5" dirty="0">
                <a:latin typeface="Tahoma"/>
                <a:cs typeface="Tahoma"/>
              </a:rPr>
              <a:t>hızlı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10" dirty="0">
                <a:latin typeface="Tahoma"/>
                <a:cs typeface="Tahoma"/>
              </a:rPr>
              <a:t>yapabilme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5" dirty="0">
                <a:latin typeface="Tahoma"/>
                <a:cs typeface="Tahoma"/>
              </a:rPr>
              <a:t>kapasitesi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dirty="0">
                <a:latin typeface="Tahoma"/>
                <a:cs typeface="Tahoma"/>
              </a:rPr>
              <a:t>ve</a:t>
            </a:r>
            <a:r>
              <a:rPr sz="2550" spc="-335" dirty="0">
                <a:latin typeface="Tahoma"/>
                <a:cs typeface="Tahoma"/>
              </a:rPr>
              <a:t> </a:t>
            </a:r>
            <a:r>
              <a:rPr sz="2550" spc="30" dirty="0">
                <a:latin typeface="Tahoma"/>
                <a:cs typeface="Tahoma"/>
              </a:rPr>
              <a:t>öğrenme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0" dirty="0">
                <a:latin typeface="Tahoma"/>
                <a:cs typeface="Tahoma"/>
              </a:rPr>
              <a:t>gücüdür.</a:t>
            </a:r>
            <a:endParaRPr sz="2550">
              <a:latin typeface="Tahoma"/>
              <a:cs typeface="Tahoma"/>
            </a:endParaRPr>
          </a:p>
          <a:p>
            <a:pPr marL="286385">
              <a:lnSpc>
                <a:spcPts val="2880"/>
              </a:lnSpc>
            </a:pPr>
            <a:r>
              <a:rPr sz="2550" i="1" spc="-2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H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o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c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ğ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550" i="1" spc="80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8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135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330" dirty="0">
                <a:solidFill>
                  <a:srgbClr val="002060"/>
                </a:solidFill>
                <a:latin typeface="Trebuchet MS"/>
                <a:cs typeface="Trebuchet MS"/>
              </a:rPr>
              <a:t>f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95" dirty="0">
                <a:solidFill>
                  <a:srgbClr val="002060"/>
                </a:solidFill>
                <a:latin typeface="Trebuchet MS"/>
                <a:cs typeface="Trebuchet MS"/>
              </a:rPr>
              <a:t>.</a:t>
            </a:r>
            <a:r>
              <a:rPr sz="2550" i="1" spc="-140" dirty="0">
                <a:solidFill>
                  <a:srgbClr val="002060"/>
                </a:solidFill>
                <a:latin typeface="Trebuchet MS"/>
                <a:cs typeface="Trebuchet MS"/>
              </a:rPr>
              <a:t>»</a:t>
            </a:r>
            <a:endParaRPr sz="2550">
              <a:latin typeface="Trebuchet MS"/>
              <a:cs typeface="Trebuchet MS"/>
            </a:endParaRPr>
          </a:p>
          <a:p>
            <a:pPr marL="286385">
              <a:lnSpc>
                <a:spcPts val="3000"/>
              </a:lnSpc>
            </a:pPr>
            <a:r>
              <a:rPr sz="2550" i="1" spc="-2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g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70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o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95" dirty="0">
                <a:solidFill>
                  <a:srgbClr val="002060"/>
                </a:solidFill>
                <a:latin typeface="Trebuchet MS"/>
                <a:cs typeface="Trebuchet MS"/>
              </a:rPr>
              <a:t>.</a:t>
            </a:r>
            <a:r>
              <a:rPr sz="2550" i="1" spc="-140" dirty="0">
                <a:solidFill>
                  <a:srgbClr val="002060"/>
                </a:solidFill>
                <a:latin typeface="Trebuchet MS"/>
                <a:cs typeface="Trebuchet MS"/>
              </a:rPr>
              <a:t>»</a:t>
            </a:r>
            <a:endParaRPr sz="2550">
              <a:latin typeface="Trebuchet MS"/>
              <a:cs typeface="Trebuchet MS"/>
            </a:endParaRPr>
          </a:p>
          <a:p>
            <a:pPr marL="286385" marR="5080">
              <a:lnSpc>
                <a:spcPts val="3000"/>
              </a:lnSpc>
              <a:spcBef>
                <a:spcPts val="120"/>
              </a:spcBef>
              <a:tabLst>
                <a:tab pos="1802764" algn="l"/>
                <a:tab pos="3092450" algn="l"/>
                <a:tab pos="4229100" algn="l"/>
                <a:tab pos="5208905" algn="l"/>
                <a:tab pos="5987415" algn="l"/>
                <a:tab pos="6931659" algn="l"/>
                <a:tab pos="7440295" algn="l"/>
              </a:tabLst>
            </a:pPr>
            <a:r>
              <a:rPr sz="2550" i="1" spc="-2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2550" i="1" spc="-135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o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c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ğ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550" i="1" spc="80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18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ğ</a:t>
            </a:r>
            <a:r>
              <a:rPr sz="2550" i="1" spc="-135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o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du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ğ</a:t>
            </a:r>
            <a:r>
              <a:rPr sz="2550" i="1" spc="55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a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105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g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spc="-135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175" dirty="0">
                <a:solidFill>
                  <a:srgbClr val="002060"/>
                </a:solidFill>
                <a:latin typeface="Trebuchet MS"/>
                <a:cs typeface="Trebuchet MS"/>
              </a:rPr>
              <a:t>v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spc="105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175" dirty="0">
                <a:solidFill>
                  <a:srgbClr val="002060"/>
                </a:solidFill>
                <a:latin typeface="Trebuchet MS"/>
                <a:cs typeface="Trebuchet MS"/>
              </a:rPr>
              <a:t>v</a:t>
            </a:r>
            <a:r>
              <a:rPr sz="2550" i="1" spc="-11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	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75" dirty="0">
                <a:solidFill>
                  <a:srgbClr val="002060"/>
                </a:solidFill>
                <a:latin typeface="Trebuchet MS"/>
                <a:cs typeface="Trebuchet MS"/>
              </a:rPr>
              <a:t>v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65" dirty="0">
                <a:solidFill>
                  <a:srgbClr val="002060"/>
                </a:solidFill>
                <a:latin typeface="Trebuchet MS"/>
                <a:cs typeface="Trebuchet MS"/>
              </a:rPr>
              <a:t>l  </a:t>
            </a:r>
            <a:r>
              <a:rPr sz="2550" i="1" spc="-125" dirty="0">
                <a:solidFill>
                  <a:srgbClr val="002060"/>
                </a:solidFill>
                <a:latin typeface="Trebuchet MS"/>
                <a:cs typeface="Trebuchet MS"/>
              </a:rPr>
              <a:t>koşulları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bu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60" dirty="0">
                <a:solidFill>
                  <a:srgbClr val="002060"/>
                </a:solidFill>
                <a:latin typeface="Trebuchet MS"/>
                <a:cs typeface="Trebuchet MS"/>
              </a:rPr>
              <a:t>ilgisini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65" dirty="0">
                <a:solidFill>
                  <a:srgbClr val="002060"/>
                </a:solidFill>
                <a:latin typeface="Trebuchet MS"/>
                <a:cs typeface="Trebuchet MS"/>
              </a:rPr>
              <a:t>destekliyorsa,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60" dirty="0">
                <a:solidFill>
                  <a:srgbClr val="002060"/>
                </a:solidFill>
                <a:latin typeface="Trebuchet MS"/>
                <a:cs typeface="Trebuchet MS"/>
              </a:rPr>
              <a:t>çocuğun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50" dirty="0">
                <a:solidFill>
                  <a:srgbClr val="002060"/>
                </a:solidFill>
                <a:latin typeface="Trebuchet MS"/>
                <a:cs typeface="Trebuchet MS"/>
              </a:rPr>
              <a:t>becerisi</a:t>
            </a:r>
            <a:r>
              <a:rPr sz="2550" i="1" spc="-2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204" dirty="0">
                <a:solidFill>
                  <a:srgbClr val="002060"/>
                </a:solidFill>
                <a:latin typeface="Trebuchet MS"/>
                <a:cs typeface="Trebuchet MS"/>
              </a:rPr>
              <a:t>gelişecektir.»</a:t>
            </a:r>
            <a:endParaRPr sz="2550">
              <a:latin typeface="Trebuchet MS"/>
              <a:cs typeface="Trebuchet MS"/>
            </a:endParaRPr>
          </a:p>
          <a:p>
            <a:pPr marL="285750">
              <a:lnSpc>
                <a:spcPts val="2880"/>
              </a:lnSpc>
            </a:pP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«Desteklenmeyen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75" dirty="0">
                <a:solidFill>
                  <a:srgbClr val="002060"/>
                </a:solidFill>
                <a:latin typeface="Trebuchet MS"/>
                <a:cs typeface="Trebuchet MS"/>
              </a:rPr>
              <a:t>yetenek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alanları</a:t>
            </a:r>
            <a:r>
              <a:rPr sz="2550" i="1" spc="-3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zamanla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95" dirty="0">
                <a:solidFill>
                  <a:srgbClr val="002060"/>
                </a:solidFill>
                <a:latin typeface="Trebuchet MS"/>
                <a:cs typeface="Trebuchet MS"/>
              </a:rPr>
              <a:t>körelirler.»</a:t>
            </a:r>
            <a:endParaRPr sz="2550">
              <a:latin typeface="Trebuchet MS"/>
              <a:cs typeface="Trebuchet MS"/>
            </a:endParaRPr>
          </a:p>
          <a:p>
            <a:pPr marL="286385">
              <a:lnSpc>
                <a:spcPts val="3030"/>
              </a:lnSpc>
            </a:pPr>
            <a:r>
              <a:rPr sz="2550" i="1" spc="-2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11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o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18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105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ı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95" dirty="0">
                <a:solidFill>
                  <a:srgbClr val="002060"/>
                </a:solidFill>
                <a:latin typeface="Trebuchet MS"/>
                <a:cs typeface="Trebuchet MS"/>
              </a:rPr>
              <a:t>.</a:t>
            </a:r>
            <a:r>
              <a:rPr sz="2550" i="1" spc="-140" dirty="0">
                <a:solidFill>
                  <a:srgbClr val="002060"/>
                </a:solidFill>
                <a:latin typeface="Trebuchet MS"/>
                <a:cs typeface="Trebuchet MS"/>
              </a:rPr>
              <a:t>»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687" y="1452410"/>
            <a:ext cx="7759700" cy="1177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259"/>
              </a:spcBef>
            </a:pPr>
            <a:r>
              <a:rPr sz="2550" i="1" spc="-95" dirty="0">
                <a:latin typeface="Trebuchet MS"/>
                <a:cs typeface="Trebuchet MS"/>
              </a:rPr>
              <a:t>Örneğin; </a:t>
            </a:r>
            <a:r>
              <a:rPr sz="2550" b="0" i="1" spc="-70" dirty="0">
                <a:solidFill>
                  <a:srgbClr val="000000"/>
                </a:solidFill>
                <a:latin typeface="Trebuchet MS"/>
                <a:cs typeface="Trebuchet MS"/>
              </a:rPr>
              <a:t>doğuştan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başarılı bir </a:t>
            </a:r>
            <a:r>
              <a:rPr sz="2550" b="0" i="1" spc="-90" dirty="0">
                <a:solidFill>
                  <a:srgbClr val="000000"/>
                </a:solidFill>
                <a:latin typeface="Trebuchet MS"/>
                <a:cs typeface="Trebuchet MS"/>
              </a:rPr>
              <a:t>yüzücü </a:t>
            </a:r>
            <a:r>
              <a:rPr sz="2550" b="0" i="1" spc="-50" dirty="0">
                <a:solidFill>
                  <a:srgbClr val="000000"/>
                </a:solidFill>
                <a:latin typeface="Trebuchet MS"/>
                <a:cs typeface="Trebuchet MS"/>
              </a:rPr>
              <a:t>olma </a:t>
            </a:r>
            <a:r>
              <a:rPr sz="2550" b="0" i="1" spc="-120" dirty="0">
                <a:solidFill>
                  <a:srgbClr val="000000"/>
                </a:solidFill>
                <a:latin typeface="Trebuchet MS"/>
                <a:cs typeface="Trebuchet MS"/>
              </a:rPr>
              <a:t>kapasitesi </a:t>
            </a:r>
            <a:r>
              <a:rPr sz="2550" b="0" i="1" spc="-210" dirty="0">
                <a:solidFill>
                  <a:srgbClr val="000000"/>
                </a:solidFill>
                <a:latin typeface="Trebuchet MS"/>
                <a:cs typeface="Trebuchet MS"/>
              </a:rPr>
              <a:t>ile </a:t>
            </a:r>
            <a:r>
              <a:rPr sz="2550" b="0" i="1" spc="-20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55" dirty="0">
                <a:solidFill>
                  <a:srgbClr val="000000"/>
                </a:solidFill>
                <a:latin typeface="Trebuchet MS"/>
                <a:cs typeface="Trebuchet MS"/>
              </a:rPr>
              <a:t>dünyaya </a:t>
            </a:r>
            <a:r>
              <a:rPr sz="2550" b="0" i="1" spc="-145" dirty="0">
                <a:solidFill>
                  <a:srgbClr val="000000"/>
                </a:solidFill>
                <a:latin typeface="Trebuchet MS"/>
                <a:cs typeface="Trebuchet MS"/>
              </a:rPr>
              <a:t>gelen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bir </a:t>
            </a:r>
            <a:r>
              <a:rPr sz="2550" b="0" i="1" spc="-150" dirty="0">
                <a:solidFill>
                  <a:srgbClr val="000000"/>
                </a:solidFill>
                <a:latin typeface="Trebuchet MS"/>
                <a:cs typeface="Trebuchet MS"/>
              </a:rPr>
              <a:t>birey </a:t>
            </a:r>
            <a:r>
              <a:rPr sz="2550" b="0" i="1" spc="-120" dirty="0">
                <a:solidFill>
                  <a:srgbClr val="000000"/>
                </a:solidFill>
                <a:latin typeface="Trebuchet MS"/>
                <a:cs typeface="Trebuchet MS"/>
              </a:rPr>
              <a:t>deniz </a:t>
            </a:r>
            <a:r>
              <a:rPr sz="2550" b="0" i="1" spc="-60" dirty="0">
                <a:solidFill>
                  <a:srgbClr val="000000"/>
                </a:solidFill>
                <a:latin typeface="Trebuchet MS"/>
                <a:cs typeface="Trebuchet MS"/>
              </a:rPr>
              <a:t>olmayan </a:t>
            </a:r>
            <a:r>
              <a:rPr sz="2550" b="0" i="1" spc="-114" dirty="0">
                <a:solidFill>
                  <a:srgbClr val="000000"/>
                </a:solidFill>
                <a:latin typeface="Trebuchet MS"/>
                <a:cs typeface="Trebuchet MS"/>
              </a:rPr>
              <a:t>bir </a:t>
            </a:r>
            <a:r>
              <a:rPr sz="2550" b="0" i="1" spc="-120" dirty="0">
                <a:solidFill>
                  <a:srgbClr val="000000"/>
                </a:solidFill>
                <a:latin typeface="Trebuchet MS"/>
                <a:cs typeface="Trebuchet MS"/>
              </a:rPr>
              <a:t>bölgede </a:t>
            </a:r>
            <a:r>
              <a:rPr sz="2550" b="0" i="1" dirty="0">
                <a:solidFill>
                  <a:srgbClr val="000000"/>
                </a:solidFill>
                <a:latin typeface="Trebuchet MS"/>
                <a:cs typeface="Trebuchet MS"/>
              </a:rPr>
              <a:t>bu </a:t>
            </a:r>
            <a:r>
              <a:rPr sz="2550" b="0" i="1" spc="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70" dirty="0">
                <a:solidFill>
                  <a:srgbClr val="000000"/>
                </a:solidFill>
                <a:latin typeface="Trebuchet MS"/>
                <a:cs typeface="Trebuchet MS"/>
              </a:rPr>
              <a:t>yeteneğini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60" dirty="0">
                <a:solidFill>
                  <a:srgbClr val="000000"/>
                </a:solidFill>
                <a:latin typeface="Trebuchet MS"/>
                <a:cs typeface="Trebuchet MS"/>
              </a:rPr>
              <a:t>beceriye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85" dirty="0">
                <a:solidFill>
                  <a:srgbClr val="000000"/>
                </a:solidFill>
                <a:latin typeface="Trebuchet MS"/>
                <a:cs typeface="Trebuchet MS"/>
              </a:rPr>
              <a:t>dönüştürme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50" dirty="0">
                <a:solidFill>
                  <a:srgbClr val="000000"/>
                </a:solidFill>
                <a:latin typeface="Trebuchet MS"/>
                <a:cs typeface="Trebuchet MS"/>
              </a:rPr>
              <a:t>şansı</a:t>
            </a:r>
            <a:r>
              <a:rPr sz="2550" b="0" i="1" spc="-3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b="0" i="1" spc="-130" dirty="0">
                <a:solidFill>
                  <a:srgbClr val="000000"/>
                </a:solidFill>
                <a:latin typeface="Trebuchet MS"/>
                <a:cs typeface="Trebuchet MS"/>
              </a:rPr>
              <a:t>bulamayabilir.</a:t>
            </a:r>
            <a:endParaRPr sz="25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9044" y="3393059"/>
            <a:ext cx="4981574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6391" y="1511648"/>
            <a:ext cx="7747208" cy="5638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647" y="560994"/>
            <a:ext cx="7567930" cy="23209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259"/>
              </a:spcBef>
            </a:pPr>
            <a:r>
              <a:rPr sz="2550" b="1" spc="30" dirty="0">
                <a:solidFill>
                  <a:srgbClr val="002060"/>
                </a:solidFill>
                <a:latin typeface="Trebuchet MS"/>
                <a:cs typeface="Trebuchet MS"/>
              </a:rPr>
              <a:t>b</a:t>
            </a:r>
            <a:r>
              <a:rPr sz="2550" b="1" spc="-70" dirty="0">
                <a:solidFill>
                  <a:srgbClr val="002060"/>
                </a:solidFill>
                <a:latin typeface="Trebuchet MS"/>
                <a:cs typeface="Trebuchet MS"/>
              </a:rPr>
              <a:t>)</a:t>
            </a:r>
            <a:r>
              <a:rPr sz="2550" b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b="1" spc="30" dirty="0">
                <a:solidFill>
                  <a:srgbClr val="002060"/>
                </a:solidFill>
                <a:latin typeface="Trebuchet MS"/>
                <a:cs typeface="Trebuchet MS"/>
              </a:rPr>
              <a:t>İ</a:t>
            </a:r>
            <a:r>
              <a:rPr sz="2550" b="1" spc="-80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b="1" spc="60" dirty="0">
                <a:solidFill>
                  <a:srgbClr val="002060"/>
                </a:solidFill>
                <a:latin typeface="Trebuchet MS"/>
                <a:cs typeface="Trebuchet MS"/>
              </a:rPr>
              <a:t>g</a:t>
            </a:r>
            <a:r>
              <a:rPr sz="2550" b="1" spc="-85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b="1" spc="-210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r>
              <a:rPr sz="2550" b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spc="50" dirty="0">
                <a:latin typeface="Tahoma"/>
                <a:cs typeface="Tahoma"/>
              </a:rPr>
              <a:t>B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125" dirty="0">
                <a:latin typeface="Tahoma"/>
                <a:cs typeface="Tahoma"/>
              </a:rPr>
              <a:t>r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-25" dirty="0">
                <a:latin typeface="Tahoma"/>
                <a:cs typeface="Tahoma"/>
              </a:rPr>
              <a:t>ş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-145" dirty="0">
                <a:latin typeface="Tahoma"/>
                <a:cs typeface="Tahoma"/>
              </a:rPr>
              <a:t>,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-35" dirty="0">
                <a:latin typeface="Tahoma"/>
                <a:cs typeface="Tahoma"/>
              </a:rPr>
              <a:t>k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40" dirty="0">
                <a:latin typeface="Tahoma"/>
                <a:cs typeface="Tahoma"/>
              </a:rPr>
              <a:t>n</a:t>
            </a:r>
            <a:r>
              <a:rPr sz="2550" spc="-45" dirty="0">
                <a:latin typeface="Tahoma"/>
                <a:cs typeface="Tahoma"/>
              </a:rPr>
              <a:t>li</a:t>
            </a:r>
            <a:r>
              <a:rPr sz="2550" spc="-114" dirty="0">
                <a:latin typeface="Tahoma"/>
                <a:cs typeface="Tahoma"/>
              </a:rPr>
              <a:t>ğ</a:t>
            </a:r>
            <a:r>
              <a:rPr sz="2550" spc="60" dirty="0">
                <a:latin typeface="Tahoma"/>
                <a:cs typeface="Tahoma"/>
              </a:rPr>
              <a:t>i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85" dirty="0">
                <a:latin typeface="Tahoma"/>
                <a:cs typeface="Tahoma"/>
              </a:rPr>
              <a:t>a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114" dirty="0">
                <a:latin typeface="Tahoma"/>
                <a:cs typeface="Tahoma"/>
              </a:rPr>
              <a:t>g</a:t>
            </a:r>
            <a:r>
              <a:rPr sz="2550" spc="55" dirty="0">
                <a:latin typeface="Tahoma"/>
                <a:cs typeface="Tahoma"/>
              </a:rPr>
              <a:t>ö</a:t>
            </a:r>
            <a:r>
              <a:rPr sz="2550" spc="20" dirty="0">
                <a:latin typeface="Tahoma"/>
                <a:cs typeface="Tahoma"/>
              </a:rPr>
              <a:t>r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60" dirty="0">
                <a:latin typeface="Tahoma"/>
                <a:cs typeface="Tahoma"/>
              </a:rPr>
              <a:t>i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-20" dirty="0">
                <a:latin typeface="Tahoma"/>
                <a:cs typeface="Tahoma"/>
              </a:rPr>
              <a:t>a</a:t>
            </a:r>
            <a:r>
              <a:rPr sz="2550" spc="50" dirty="0">
                <a:latin typeface="Tahoma"/>
                <a:cs typeface="Tahoma"/>
              </a:rPr>
              <a:t>p</a:t>
            </a:r>
            <a:r>
              <a:rPr sz="2550" spc="-20" dirty="0">
                <a:latin typeface="Tahoma"/>
                <a:cs typeface="Tahoma"/>
              </a:rPr>
              <a:t>a</a:t>
            </a:r>
            <a:r>
              <a:rPr sz="2550" spc="20" dirty="0">
                <a:latin typeface="Tahoma"/>
                <a:cs typeface="Tahoma"/>
              </a:rPr>
              <a:t>r</a:t>
            </a:r>
            <a:r>
              <a:rPr sz="2550" spc="-35" dirty="0">
                <a:latin typeface="Tahoma"/>
                <a:cs typeface="Tahoma"/>
              </a:rPr>
              <a:t>k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145" dirty="0">
                <a:latin typeface="Tahoma"/>
                <a:cs typeface="Tahoma"/>
              </a:rPr>
              <a:t>n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20" dirty="0">
                <a:latin typeface="Tahoma"/>
                <a:cs typeface="Tahoma"/>
              </a:rPr>
              <a:t>a</a:t>
            </a:r>
            <a:r>
              <a:rPr sz="2550" spc="-45" dirty="0">
                <a:latin typeface="Tahoma"/>
                <a:cs typeface="Tahoma"/>
              </a:rPr>
              <a:t>lı</a:t>
            </a:r>
            <a:r>
              <a:rPr sz="2550" spc="40" dirty="0">
                <a:latin typeface="Tahoma"/>
                <a:cs typeface="Tahoma"/>
              </a:rPr>
              <a:t>n</a:t>
            </a:r>
            <a:r>
              <a:rPr sz="2550" spc="-20" dirty="0">
                <a:latin typeface="Tahoma"/>
                <a:cs typeface="Tahoma"/>
              </a:rPr>
              <a:t>a</a:t>
            </a:r>
            <a:r>
              <a:rPr sz="2550" spc="105" dirty="0">
                <a:latin typeface="Tahoma"/>
                <a:cs typeface="Tahoma"/>
              </a:rPr>
              <a:t>n  </a:t>
            </a:r>
            <a:r>
              <a:rPr sz="2550" spc="50" dirty="0">
                <a:latin typeface="Tahoma"/>
                <a:cs typeface="Tahoma"/>
              </a:rPr>
              <a:t>d</a:t>
            </a:r>
            <a:r>
              <a:rPr sz="2550" spc="55" dirty="0">
                <a:latin typeface="Tahoma"/>
                <a:cs typeface="Tahoma"/>
              </a:rPr>
              <a:t>o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40" dirty="0">
                <a:latin typeface="Tahoma"/>
                <a:cs typeface="Tahoma"/>
              </a:rPr>
              <a:t>u</a:t>
            </a:r>
            <a:r>
              <a:rPr sz="2550" spc="235" dirty="0">
                <a:latin typeface="Tahoma"/>
                <a:cs typeface="Tahoma"/>
              </a:rPr>
              <a:t>m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85" dirty="0">
                <a:latin typeface="Tahoma"/>
                <a:cs typeface="Tahoma"/>
              </a:rPr>
              <a:t>a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35" dirty="0">
                <a:latin typeface="Tahoma"/>
                <a:cs typeface="Tahoma"/>
              </a:rPr>
              <a:t>k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-50" dirty="0">
                <a:latin typeface="Tahoma"/>
                <a:cs typeface="Tahoma"/>
              </a:rPr>
              <a:t>f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20" dirty="0">
                <a:latin typeface="Tahoma"/>
                <a:cs typeface="Tahoma"/>
              </a:rPr>
              <a:t>r</a:t>
            </a:r>
            <a:r>
              <a:rPr sz="2550" spc="-95" dirty="0">
                <a:latin typeface="Tahoma"/>
                <a:cs typeface="Tahoma"/>
              </a:rPr>
              <a:t>.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50" dirty="0">
                <a:latin typeface="Tahoma"/>
                <a:cs typeface="Tahoma"/>
              </a:rPr>
              <a:t>B</a:t>
            </a:r>
            <a:r>
              <a:rPr sz="2550" spc="-45" dirty="0">
                <a:latin typeface="Tahoma"/>
                <a:cs typeface="Tahoma"/>
              </a:rPr>
              <a:t>i</a:t>
            </a:r>
            <a:r>
              <a:rPr sz="2550" spc="125" dirty="0">
                <a:latin typeface="Tahoma"/>
                <a:cs typeface="Tahoma"/>
              </a:rPr>
              <a:t>r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50" dirty="0">
                <a:latin typeface="Tahoma"/>
                <a:cs typeface="Tahoma"/>
              </a:rPr>
              <a:t>f</a:t>
            </a:r>
            <a:r>
              <a:rPr sz="2550" spc="-20" dirty="0">
                <a:latin typeface="Tahoma"/>
                <a:cs typeface="Tahoma"/>
              </a:rPr>
              <a:t>aa</a:t>
            </a:r>
            <a:r>
              <a:rPr sz="2550" spc="-45" dirty="0">
                <a:latin typeface="Tahoma"/>
                <a:cs typeface="Tahoma"/>
              </a:rPr>
              <a:t>li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55" dirty="0">
                <a:latin typeface="Tahoma"/>
                <a:cs typeface="Tahoma"/>
              </a:rPr>
              <a:t>t</a:t>
            </a:r>
            <a:r>
              <a:rPr sz="2550" spc="60" dirty="0">
                <a:latin typeface="Tahoma"/>
                <a:cs typeface="Tahoma"/>
              </a:rPr>
              <a:t>i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25" dirty="0">
                <a:latin typeface="Tahoma"/>
                <a:cs typeface="Tahoma"/>
              </a:rPr>
              <a:t>s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130" dirty="0">
                <a:latin typeface="Tahoma"/>
                <a:cs typeface="Tahoma"/>
              </a:rPr>
              <a:t>m</a:t>
            </a:r>
            <a:r>
              <a:rPr sz="2550" spc="90" dirty="0">
                <a:latin typeface="Tahoma"/>
                <a:cs typeface="Tahoma"/>
              </a:rPr>
              <a:t>e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0" dirty="0">
                <a:latin typeface="Tahoma"/>
                <a:cs typeface="Tahoma"/>
              </a:rPr>
              <a:t>y</a:t>
            </a:r>
            <a:r>
              <a:rPr sz="2550" spc="85" dirty="0">
                <a:latin typeface="Tahoma"/>
                <a:cs typeface="Tahoma"/>
              </a:rPr>
              <a:t>a</a:t>
            </a:r>
            <a:r>
              <a:rPr sz="2550" spc="-340" dirty="0">
                <a:latin typeface="Tahoma"/>
                <a:cs typeface="Tahoma"/>
              </a:rPr>
              <a:t> </a:t>
            </a:r>
            <a:r>
              <a:rPr sz="2550" spc="-25" dirty="0">
                <a:latin typeface="Tahoma"/>
                <a:cs typeface="Tahoma"/>
              </a:rPr>
              <a:t>s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-95" dirty="0">
                <a:latin typeface="Tahoma"/>
                <a:cs typeface="Tahoma"/>
              </a:rPr>
              <a:t>v</a:t>
            </a:r>
            <a:r>
              <a:rPr sz="2550" spc="130" dirty="0">
                <a:latin typeface="Tahoma"/>
                <a:cs typeface="Tahoma"/>
              </a:rPr>
              <a:t>m</a:t>
            </a:r>
            <a:r>
              <a:rPr sz="2550" spc="-15" dirty="0">
                <a:latin typeface="Tahoma"/>
                <a:cs typeface="Tahoma"/>
              </a:rPr>
              <a:t>e</a:t>
            </a:r>
            <a:r>
              <a:rPr sz="2550" spc="130" dirty="0">
                <a:latin typeface="Tahoma"/>
                <a:cs typeface="Tahoma"/>
              </a:rPr>
              <a:t>m</a:t>
            </a:r>
            <a:r>
              <a:rPr sz="2550" spc="65" dirty="0">
                <a:latin typeface="Tahoma"/>
                <a:cs typeface="Tahoma"/>
              </a:rPr>
              <a:t>e  </a:t>
            </a:r>
            <a:r>
              <a:rPr sz="2550" spc="35" dirty="0">
                <a:latin typeface="Tahoma"/>
                <a:cs typeface="Tahoma"/>
              </a:rPr>
              <a:t>durumudur.</a:t>
            </a:r>
            <a:endParaRPr sz="2550">
              <a:latin typeface="Tahoma"/>
              <a:cs typeface="Tahoma"/>
            </a:endParaRPr>
          </a:p>
          <a:p>
            <a:pPr marL="12700" marR="632460">
              <a:lnSpc>
                <a:spcPts val="3000"/>
              </a:lnSpc>
            </a:pPr>
            <a:r>
              <a:rPr sz="2550" i="1" spc="-2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2550" i="1" spc="95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40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4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30" dirty="0">
                <a:solidFill>
                  <a:srgbClr val="002060"/>
                </a:solidFill>
                <a:latin typeface="Trebuchet MS"/>
                <a:cs typeface="Trebuchet MS"/>
              </a:rPr>
              <a:t>ç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1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11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85" dirty="0">
                <a:solidFill>
                  <a:srgbClr val="002060"/>
                </a:solidFill>
                <a:latin typeface="Trebuchet MS"/>
                <a:cs typeface="Trebuchet MS"/>
              </a:rPr>
              <a:t>y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350" dirty="0">
                <a:solidFill>
                  <a:srgbClr val="002060"/>
                </a:solidFill>
                <a:latin typeface="Trebuchet MS"/>
                <a:cs typeface="Trebuchet MS"/>
              </a:rPr>
              <a:t>t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25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1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75" dirty="0">
                <a:solidFill>
                  <a:srgbClr val="002060"/>
                </a:solidFill>
                <a:latin typeface="Trebuchet MS"/>
                <a:cs typeface="Trebuchet MS"/>
              </a:rPr>
              <a:t>z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4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105" dirty="0">
                <a:solidFill>
                  <a:srgbClr val="002060"/>
                </a:solidFill>
                <a:latin typeface="Trebuchet MS"/>
                <a:cs typeface="Trebuchet MS"/>
              </a:rPr>
              <a:t>g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275" dirty="0">
                <a:solidFill>
                  <a:srgbClr val="002060"/>
                </a:solidFill>
                <a:latin typeface="Trebuchet MS"/>
                <a:cs typeface="Trebuchet MS"/>
              </a:rPr>
              <a:t>l</a:t>
            </a:r>
            <a:r>
              <a:rPr sz="2550" i="1" spc="-215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2550" i="1" spc="-15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1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2550" i="1" spc="-240" dirty="0">
                <a:solidFill>
                  <a:srgbClr val="002060"/>
                </a:solidFill>
                <a:latin typeface="Trebuchet MS"/>
                <a:cs typeface="Trebuchet MS"/>
              </a:rPr>
              <a:t>i</a:t>
            </a:r>
            <a:r>
              <a:rPr sz="2550" i="1" spc="-75" dirty="0">
                <a:solidFill>
                  <a:srgbClr val="002060"/>
                </a:solidFill>
                <a:latin typeface="Trebuchet MS"/>
                <a:cs typeface="Trebuchet MS"/>
              </a:rPr>
              <a:t>z</a:t>
            </a:r>
            <a:r>
              <a:rPr sz="2550" i="1" spc="-3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50" dirty="0">
                <a:solidFill>
                  <a:srgbClr val="002060"/>
                </a:solidFill>
                <a:latin typeface="Trebuchet MS"/>
                <a:cs typeface="Trebuchet MS"/>
              </a:rPr>
              <a:t>d</a:t>
            </a:r>
            <a:r>
              <a:rPr sz="2550" i="1" spc="-80" dirty="0">
                <a:solidFill>
                  <a:srgbClr val="002060"/>
                </a:solidFill>
                <a:latin typeface="Trebuchet MS"/>
                <a:cs typeface="Trebuchet MS"/>
              </a:rPr>
              <a:t>e  </a:t>
            </a:r>
            <a:r>
              <a:rPr sz="2550" i="1" spc="-160" dirty="0">
                <a:solidFill>
                  <a:srgbClr val="002060"/>
                </a:solidFill>
                <a:latin typeface="Trebuchet MS"/>
                <a:cs typeface="Trebuchet MS"/>
              </a:rPr>
              <a:t>önemlidir.»</a:t>
            </a:r>
            <a:endParaRPr sz="2550">
              <a:latin typeface="Trebuchet MS"/>
              <a:cs typeface="Trebuchet MS"/>
            </a:endParaRPr>
          </a:p>
          <a:p>
            <a:pPr marL="12700">
              <a:lnSpc>
                <a:spcPts val="2910"/>
              </a:lnSpc>
            </a:pPr>
            <a:r>
              <a:rPr sz="2550" i="1" spc="-150" dirty="0">
                <a:solidFill>
                  <a:srgbClr val="002060"/>
                </a:solidFill>
                <a:latin typeface="Trebuchet MS"/>
                <a:cs typeface="Trebuchet MS"/>
              </a:rPr>
              <a:t>«Sevdiğimiz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14" dirty="0">
                <a:solidFill>
                  <a:srgbClr val="002060"/>
                </a:solidFill>
                <a:latin typeface="Trebuchet MS"/>
                <a:cs typeface="Trebuchet MS"/>
              </a:rPr>
              <a:t>bir</a:t>
            </a:r>
            <a:r>
              <a:rPr sz="2550" i="1" spc="-3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40" dirty="0">
                <a:solidFill>
                  <a:srgbClr val="002060"/>
                </a:solidFill>
                <a:latin typeface="Trebuchet MS"/>
                <a:cs typeface="Trebuchet MS"/>
              </a:rPr>
              <a:t>işi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85" dirty="0">
                <a:solidFill>
                  <a:srgbClr val="002060"/>
                </a:solidFill>
                <a:latin typeface="Trebuchet MS"/>
                <a:cs typeface="Trebuchet MS"/>
              </a:rPr>
              <a:t>yaparken</a:t>
            </a:r>
            <a:r>
              <a:rPr sz="2550" i="1" spc="-3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dirty="0">
                <a:solidFill>
                  <a:srgbClr val="002060"/>
                </a:solidFill>
                <a:latin typeface="Trebuchet MS"/>
                <a:cs typeface="Trebuchet MS"/>
              </a:rPr>
              <a:t>daha</a:t>
            </a:r>
            <a:r>
              <a:rPr sz="2550" i="1" spc="-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14" dirty="0">
                <a:solidFill>
                  <a:srgbClr val="002060"/>
                </a:solidFill>
                <a:latin typeface="Trebuchet MS"/>
                <a:cs typeface="Trebuchet MS"/>
              </a:rPr>
              <a:t>başarılı</a:t>
            </a:r>
            <a:r>
              <a:rPr sz="2550" i="1" spc="-3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550" i="1" spc="-160" dirty="0">
                <a:solidFill>
                  <a:srgbClr val="002060"/>
                </a:solidFill>
                <a:latin typeface="Trebuchet MS"/>
                <a:cs typeface="Trebuchet MS"/>
              </a:rPr>
              <a:t>oluruz.»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890</Words>
  <Application>Microsoft Office PowerPoint</Application>
  <PresentationFormat>Özel</PresentationFormat>
  <Paragraphs>81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Calibri</vt:lpstr>
      <vt:lpstr>Tahoma</vt:lpstr>
      <vt:lpstr>Trebuchet MS</vt:lpstr>
      <vt:lpstr>Verdana</vt:lpstr>
      <vt:lpstr>Office Theme</vt:lpstr>
      <vt:lpstr>Yetenekler, Mesleki İlgi ve  Değerlerini Tanıma</vt:lpstr>
      <vt:lpstr>PowerPoint Sunusu</vt:lpstr>
      <vt:lpstr>Meslek Seçimi Nedir?</vt:lpstr>
      <vt:lpstr>PowerPoint Sunusu</vt:lpstr>
      <vt:lpstr>PowerPoint Sunusu</vt:lpstr>
      <vt:lpstr>2- Sosyolojik Faktörler</vt:lpstr>
      <vt:lpstr>Psikolojik faktörleri ele alalım:</vt:lpstr>
      <vt:lpstr>Örneğin; doğuştan başarılı bir yüzücü olma kapasitesi ile  dünyaya gelen bir birey deniz olmayan bir bölgede bu  yeteneğini beceriye dönüştürme şansı bulamayabilir.</vt:lpstr>
      <vt:lpstr>PowerPoint Sunusu</vt:lpstr>
      <vt:lpstr>PowerPoint Sunusu</vt:lpstr>
      <vt:lpstr>PowerPoint Sunusu</vt:lpstr>
      <vt:lpstr>PowerPoint Sunusu</vt:lpstr>
      <vt:lpstr>Benlik Nedir?</vt:lpstr>
      <vt:lpstr>Ör: Kadın-erkek cinsiyet rollerinin birbirinden ayrıldığı bir  ortamda büyüyen bir kız bir erkek çocuğu düşünelim. Sizce bu  durum meslek seçimlerini nasıl etkileyecektir?</vt:lpstr>
      <vt:lpstr>Yaşam Boyu Kavramı</vt:lpstr>
      <vt:lpstr>Ortaokul ve Lise Dönemindeki Çocuklar</vt:lpstr>
      <vt:lpstr>PowerPoint Sunusu</vt:lpstr>
      <vt:lpstr>PowerPoint Sunusu</vt:lpstr>
      <vt:lpstr>PowerPoint Sunusu</vt:lpstr>
      <vt:lpstr>Genel olarak;</vt:lpstr>
      <vt:lpstr>Anne Babalar Olarak Neler Yapabilirsiniz?</vt:lpstr>
      <vt:lpstr>2- Çocuğunuzla ortak bir plan hazırlayarak farklı mesleklerin yapıldığı  iş yerlerini ziyaret etmeye çalışın. Çevrenizde farklı mesleklerde  çalışan tanıdıklarınızla randevu ayarlayın ve çocuğunuzun meslekleri  yerinde gözlemlemesini sağlayın.</vt:lpstr>
      <vt:lpstr>PowerPoint Sunusu</vt:lpstr>
      <vt:lpstr>yönleri</vt:lpstr>
      <vt:lpstr>5- Çocuğunuzla ileride nasıl bir yaşam tarzına sahip olmak istediği  üzerine sohbet edin. Hayal ettiği standartlara ulaşması için bugün  neler yapması gerektiğini belirleyin.</vt:lpstr>
      <vt:lpstr>6-Çocuğunuzun bugün yapması gereken  görevleri belirli bir plan çerçevesinde yapması  için teşvik edin.</vt:lpstr>
      <vt:lpstr>7-Çocuğunuzun seçimlerinde baskıcı bir tutum  sergilemeyin. Çocuğunuz ile birlikte konuşarak onun için  en doğru seçimi belirlemeye çalışın.</vt:lpstr>
      <vt:lpstr>Dinlediğiniz için teşekkürler..</vt:lpstr>
      <vt:lpstr>PowerPoint Sunusu</vt:lpstr>
      <vt:lpstr>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ORTAOKUL-LİSE VELİ SUNUM YEREL HEDEF 2022-23</dc:title>
  <dc:creator>SEVGİ ÇELİK</dc:creator>
  <cp:keywords>DAFLktKcUyo,BAD-zp5rYcI</cp:keywords>
  <cp:lastModifiedBy>Windows Kullanıcısı</cp:lastModifiedBy>
  <cp:revision>2</cp:revision>
  <dcterms:created xsi:type="dcterms:W3CDTF">2023-05-03T07:16:54Z</dcterms:created>
  <dcterms:modified xsi:type="dcterms:W3CDTF">2023-05-03T07:28:15Z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2022-09-14T00:00:00Z</vt:filetime>
  </property>
</Properties>
</file>