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8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12192000" cy="6858000"/>
  <p:notesSz cx="12192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852928" cy="685800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3231"/>
            <a:ext cx="1592580" cy="509270"/>
          </a:xfrm>
          <a:custGeom>
            <a:avLst/>
            <a:gdLst/>
            <a:ahLst/>
            <a:cxnLst/>
            <a:rect l="l" t="t" r="r" b="b"/>
            <a:pathLst>
              <a:path w="1592580" h="509269">
                <a:moveTo>
                  <a:pt x="1244" y="0"/>
                </a:moveTo>
                <a:lnTo>
                  <a:pt x="0" y="148343"/>
                </a:lnTo>
                <a:lnTo>
                  <a:pt x="0" y="505468"/>
                </a:lnTo>
                <a:lnTo>
                  <a:pt x="1246174" y="509016"/>
                </a:lnTo>
                <a:lnTo>
                  <a:pt x="1346454" y="509016"/>
                </a:lnTo>
                <a:lnTo>
                  <a:pt x="1351026" y="504190"/>
                </a:lnTo>
                <a:lnTo>
                  <a:pt x="1352677" y="502539"/>
                </a:lnTo>
                <a:lnTo>
                  <a:pt x="1354582" y="501015"/>
                </a:lnTo>
                <a:lnTo>
                  <a:pt x="1584960" y="269748"/>
                </a:lnTo>
                <a:lnTo>
                  <a:pt x="1590246" y="262530"/>
                </a:lnTo>
                <a:lnTo>
                  <a:pt x="1592008" y="255349"/>
                </a:lnTo>
                <a:lnTo>
                  <a:pt x="1590246" y="248191"/>
                </a:lnTo>
                <a:lnTo>
                  <a:pt x="1584960" y="241046"/>
                </a:lnTo>
                <a:lnTo>
                  <a:pt x="1356106" y="11303"/>
                </a:lnTo>
                <a:lnTo>
                  <a:pt x="1351026" y="11303"/>
                </a:lnTo>
                <a:lnTo>
                  <a:pt x="1351026" y="6477"/>
                </a:lnTo>
                <a:lnTo>
                  <a:pt x="1346454" y="6477"/>
                </a:lnTo>
                <a:lnTo>
                  <a:pt x="1341628" y="1778"/>
                </a:lnTo>
                <a:lnTo>
                  <a:pt x="1246174" y="1778"/>
                </a:lnTo>
                <a:lnTo>
                  <a:pt x="1244" y="0"/>
                </a:lnTo>
                <a:close/>
              </a:path>
            </a:pathLst>
          </a:custGeom>
          <a:solidFill>
            <a:srgbClr val="A42F1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72333" y="626821"/>
            <a:ext cx="6847332" cy="574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252525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404040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252525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252525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1276" y="566115"/>
            <a:ext cx="10569447" cy="154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252525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07973" y="2842862"/>
            <a:ext cx="10576052" cy="2604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404040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@kalkedonpsikoloji/l&#252;t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343"/>
                  </a:lnTo>
                  <a:lnTo>
                    <a:pt x="0" y="505468"/>
                  </a:lnTo>
                  <a:lnTo>
                    <a:pt x="1246174" y="509016"/>
                  </a:lnTo>
                  <a:lnTo>
                    <a:pt x="1346454" y="509016"/>
                  </a:lnTo>
                  <a:lnTo>
                    <a:pt x="1351026" y="504190"/>
                  </a:lnTo>
                  <a:lnTo>
                    <a:pt x="1352677" y="502539"/>
                  </a:lnTo>
                  <a:lnTo>
                    <a:pt x="1354582" y="501015"/>
                  </a:lnTo>
                  <a:lnTo>
                    <a:pt x="1584960" y="269748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6"/>
                  </a:lnTo>
                  <a:lnTo>
                    <a:pt x="1356106" y="11303"/>
                  </a:lnTo>
                  <a:lnTo>
                    <a:pt x="1351026" y="11303"/>
                  </a:lnTo>
                  <a:lnTo>
                    <a:pt x="1351026" y="6477"/>
                  </a:lnTo>
                  <a:lnTo>
                    <a:pt x="1346454" y="6477"/>
                  </a:lnTo>
                  <a:lnTo>
                    <a:pt x="1341628" y="1778"/>
                  </a:lnTo>
                  <a:lnTo>
                    <a:pt x="1246174" y="1778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73250" marR="5080">
              <a:lnSpc>
                <a:spcPct val="100000"/>
              </a:lnSpc>
              <a:spcBef>
                <a:spcPts val="95"/>
              </a:spcBef>
            </a:pPr>
            <a:r>
              <a:rPr sz="5000" spc="-25" dirty="0"/>
              <a:t>ÇOCUKLARDA</a:t>
            </a:r>
            <a:r>
              <a:rPr sz="5000" spc="15" dirty="0"/>
              <a:t> </a:t>
            </a:r>
            <a:r>
              <a:rPr sz="5000" spc="-50" dirty="0"/>
              <a:t>OLUMLU </a:t>
            </a:r>
            <a:r>
              <a:rPr sz="5000" spc="-45" dirty="0"/>
              <a:t> </a:t>
            </a:r>
            <a:r>
              <a:rPr sz="5000" spc="-70" dirty="0"/>
              <a:t>DAVRANIŞ</a:t>
            </a:r>
            <a:r>
              <a:rPr sz="5000" spc="-20" dirty="0"/>
              <a:t> </a:t>
            </a:r>
            <a:r>
              <a:rPr sz="5000" spc="-5" dirty="0"/>
              <a:t>KAZANDIRMA</a:t>
            </a:r>
            <a:endParaRPr sz="5000"/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75560" y="2673095"/>
            <a:ext cx="8961120" cy="343814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299"/>
                  </a:lnTo>
                  <a:lnTo>
                    <a:pt x="0" y="505468"/>
                  </a:lnTo>
                  <a:lnTo>
                    <a:pt x="1246174" y="509015"/>
                  </a:lnTo>
                  <a:lnTo>
                    <a:pt x="1346454" y="509015"/>
                  </a:lnTo>
                  <a:lnTo>
                    <a:pt x="1351026" y="504189"/>
                  </a:lnTo>
                  <a:lnTo>
                    <a:pt x="1352677" y="502538"/>
                  </a:lnTo>
                  <a:lnTo>
                    <a:pt x="1354582" y="501014"/>
                  </a:lnTo>
                  <a:lnTo>
                    <a:pt x="1584960" y="269747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5"/>
                  </a:lnTo>
                  <a:lnTo>
                    <a:pt x="1356106" y="11302"/>
                  </a:lnTo>
                  <a:lnTo>
                    <a:pt x="1351026" y="11302"/>
                  </a:lnTo>
                  <a:lnTo>
                    <a:pt x="1351026" y="6476"/>
                  </a:lnTo>
                  <a:lnTo>
                    <a:pt x="1346454" y="6476"/>
                  </a:lnTo>
                  <a:lnTo>
                    <a:pt x="1341628" y="1777"/>
                  </a:lnTo>
                  <a:lnTo>
                    <a:pt x="1246174" y="1777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72333" y="626821"/>
            <a:ext cx="71812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Kural</a:t>
            </a:r>
            <a:r>
              <a:rPr sz="3600" spc="-60" dirty="0"/>
              <a:t> </a:t>
            </a:r>
            <a:r>
              <a:rPr sz="3600" spc="-30" dirty="0"/>
              <a:t>Koyarken,</a:t>
            </a:r>
            <a:r>
              <a:rPr sz="3600" spc="-40" dirty="0"/>
              <a:t> </a:t>
            </a:r>
            <a:r>
              <a:rPr sz="3600" dirty="0"/>
              <a:t>Uygularken;</a:t>
            </a:r>
            <a:endParaRPr sz="3600"/>
          </a:p>
        </p:txBody>
      </p:sp>
      <p:sp>
        <p:nvSpPr>
          <p:cNvPr id="7" name="object 7"/>
          <p:cNvSpPr txBox="1"/>
          <p:nvPr/>
        </p:nvSpPr>
        <p:spPr>
          <a:xfrm>
            <a:off x="2668651" y="2332194"/>
            <a:ext cx="8726805" cy="2871940"/>
          </a:xfrm>
          <a:prstGeom prst="rect">
            <a:avLst/>
          </a:prstGeom>
        </p:spPr>
        <p:txBody>
          <a:bodyPr vert="horz" wrap="square" lIns="0" tIns="141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5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Kuralları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uyguladıkça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çocukları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takdir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edin.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Örneğin: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Microsoft Sans Serif"/>
                <a:cs typeface="Microsoft Sans Serif"/>
              </a:rPr>
              <a:t>‘Ali</a:t>
            </a:r>
            <a:r>
              <a:rPr sz="18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ne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güzel!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Ege’yi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dinledin.’</a:t>
            </a:r>
            <a:endParaRPr sz="1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Kurala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uymayan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bir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çocuğa,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kuralı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b="1" spc="-175" dirty="0">
                <a:solidFill>
                  <a:srgbClr val="404040"/>
                </a:solidFill>
                <a:latin typeface="Arial"/>
                <a:cs typeface="Arial"/>
              </a:rPr>
              <a:t>sakin</a:t>
            </a:r>
            <a:r>
              <a:rPr sz="1800" b="1" spc="-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b="1" spc="-220" dirty="0">
                <a:solidFill>
                  <a:srgbClr val="404040"/>
                </a:solidFill>
                <a:latin typeface="Arial"/>
                <a:cs typeface="Arial"/>
              </a:rPr>
              <a:t>ama</a:t>
            </a:r>
            <a:r>
              <a:rPr sz="1800" b="1" spc="-6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b="1" spc="-165" dirty="0">
                <a:solidFill>
                  <a:srgbClr val="404040"/>
                </a:solidFill>
                <a:latin typeface="Arial"/>
                <a:cs typeface="Arial"/>
              </a:rPr>
              <a:t>net</a:t>
            </a:r>
            <a:r>
              <a:rPr sz="1800" b="1" spc="-9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b="1" spc="-140" dirty="0">
                <a:solidFill>
                  <a:srgbClr val="404040"/>
                </a:solidFill>
                <a:latin typeface="Arial"/>
                <a:cs typeface="Arial"/>
              </a:rPr>
              <a:t>bir</a:t>
            </a:r>
            <a:r>
              <a:rPr sz="1800" b="1" spc="-8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b="1" spc="-165" dirty="0">
                <a:solidFill>
                  <a:srgbClr val="404040"/>
                </a:solidFill>
                <a:latin typeface="Arial"/>
                <a:cs typeface="Arial"/>
              </a:rPr>
              <a:t>şekilde</a:t>
            </a:r>
            <a:r>
              <a:rPr sz="1800" b="1" spc="-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Microsoft Sans Serif"/>
                <a:cs typeface="Microsoft Sans Serif"/>
              </a:rPr>
              <a:t>hatırlatın.</a:t>
            </a:r>
            <a:r>
              <a:rPr sz="18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Davranışını</a:t>
            </a:r>
            <a:r>
              <a:rPr sz="18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değiştirmesi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için</a:t>
            </a:r>
            <a:endParaRPr sz="1800" dirty="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</a:pP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fı</a:t>
            </a:r>
            <a:r>
              <a:rPr sz="1800" spc="-95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s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sz="1800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t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n</a:t>
            </a:r>
            <a:r>
              <a:rPr sz="1800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.</a:t>
            </a:r>
            <a:endParaRPr sz="1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Kuralı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bozan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çocukları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uyarmak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yerine,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kurala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uyan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çocukları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takdir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etmeye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Microsoft Sans Serif"/>
                <a:cs typeface="Microsoft Sans Serif"/>
              </a:rPr>
              <a:t>çalışın.</a:t>
            </a:r>
            <a:endParaRPr sz="1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Çocuklar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zaman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zaman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kuralları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bozabilirler-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bu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konuda</a:t>
            </a:r>
            <a:r>
              <a:rPr sz="18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Microsoft Sans Serif"/>
                <a:cs typeface="Microsoft Sans Serif"/>
              </a:rPr>
              <a:t>sabırlı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olun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5" dirty="0" err="1">
                <a:solidFill>
                  <a:srgbClr val="404040"/>
                </a:solidFill>
                <a:latin typeface="Microsoft Sans Serif"/>
                <a:cs typeface="Microsoft Sans Serif"/>
              </a:rPr>
              <a:t>mükemmeli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 err="1" smtClean="0">
                <a:solidFill>
                  <a:srgbClr val="404040"/>
                </a:solidFill>
                <a:latin typeface="Microsoft Sans Serif"/>
                <a:cs typeface="Microsoft Sans Serif"/>
              </a:rPr>
              <a:t>beklemeyin</a:t>
            </a:r>
            <a:endParaRPr lang="tr-TR" sz="1800" spc="-170" dirty="0" smtClean="0">
              <a:solidFill>
                <a:srgbClr val="404040"/>
              </a:solidFill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356870" algn="l"/>
              </a:tabLst>
            </a:pPr>
            <a:r>
              <a:rPr lang="tr-TR" dirty="0"/>
              <a:t>Çocuğun fiziksel sağlığına zarar verecek olan ya da ruhsal sağlığını zedeleyebilecek durumlar ile ilgili olarak anne babaların hemfikir olması önemlidir. “Bu çikolata senin için zararlı, yemene izin veremem.”</a:t>
            </a:r>
            <a:endParaRPr sz="18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343"/>
                  </a:lnTo>
                  <a:lnTo>
                    <a:pt x="0" y="505468"/>
                  </a:lnTo>
                  <a:lnTo>
                    <a:pt x="1246174" y="509016"/>
                  </a:lnTo>
                  <a:lnTo>
                    <a:pt x="1346454" y="509016"/>
                  </a:lnTo>
                  <a:lnTo>
                    <a:pt x="1351026" y="504190"/>
                  </a:lnTo>
                  <a:lnTo>
                    <a:pt x="1352677" y="502539"/>
                  </a:lnTo>
                  <a:lnTo>
                    <a:pt x="1354582" y="501015"/>
                  </a:lnTo>
                  <a:lnTo>
                    <a:pt x="1584960" y="269748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6"/>
                  </a:lnTo>
                  <a:lnTo>
                    <a:pt x="1356106" y="11303"/>
                  </a:lnTo>
                  <a:lnTo>
                    <a:pt x="1351026" y="11303"/>
                  </a:lnTo>
                  <a:lnTo>
                    <a:pt x="1351026" y="6477"/>
                  </a:lnTo>
                  <a:lnTo>
                    <a:pt x="1346454" y="6477"/>
                  </a:lnTo>
                  <a:lnTo>
                    <a:pt x="1341628" y="1778"/>
                  </a:lnTo>
                  <a:lnTo>
                    <a:pt x="1246174" y="1778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72333" y="626821"/>
            <a:ext cx="52736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2.</a:t>
            </a:r>
            <a:r>
              <a:rPr sz="3600" spc="-25" dirty="0"/>
              <a:t> </a:t>
            </a:r>
            <a:r>
              <a:rPr sz="3600" spc="-5" dirty="0"/>
              <a:t>KESİN</a:t>
            </a:r>
            <a:r>
              <a:rPr sz="3600" spc="-15" dirty="0"/>
              <a:t> </a:t>
            </a:r>
            <a:r>
              <a:rPr sz="3600" dirty="0"/>
              <a:t>BİR</a:t>
            </a:r>
            <a:r>
              <a:rPr sz="3600" spc="-15" dirty="0"/>
              <a:t> </a:t>
            </a:r>
            <a:r>
              <a:rPr sz="3600" spc="-45" dirty="0"/>
              <a:t>‘HAYIR’</a:t>
            </a:r>
            <a:endParaRPr sz="3600"/>
          </a:p>
        </p:txBody>
      </p:sp>
      <p:sp>
        <p:nvSpPr>
          <p:cNvPr id="7" name="object 7"/>
          <p:cNvSpPr txBox="1"/>
          <p:nvPr/>
        </p:nvSpPr>
        <p:spPr>
          <a:xfrm>
            <a:off x="2668651" y="2161108"/>
            <a:ext cx="5952490" cy="33650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r>
              <a:rPr sz="1800" spc="-195" dirty="0">
                <a:solidFill>
                  <a:srgbClr val="A42F10"/>
                </a:solidFill>
                <a:latin typeface="Microsoft Sans Serif"/>
                <a:cs typeface="Microsoft Sans Serif"/>
              </a:rPr>
              <a:t>🠶	</a:t>
            </a:r>
            <a:r>
              <a:rPr sz="1800" spc="-335" dirty="0">
                <a:solidFill>
                  <a:srgbClr val="404040"/>
                </a:solidFill>
                <a:latin typeface="Microsoft Sans Serif"/>
                <a:cs typeface="Microsoft Sans Serif"/>
              </a:rPr>
              <a:t>Y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p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ı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l</a:t>
            </a:r>
            <a:r>
              <a:rPr sz="1800" spc="-275" dirty="0">
                <a:solidFill>
                  <a:srgbClr val="404040"/>
                </a:solidFill>
                <a:latin typeface="Microsoft Sans Serif"/>
                <a:cs typeface="Microsoft Sans Serif"/>
              </a:rPr>
              <a:t>m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sz="1800" spc="-275" dirty="0">
                <a:solidFill>
                  <a:srgbClr val="404040"/>
                </a:solidFill>
                <a:latin typeface="Microsoft Sans Serif"/>
                <a:cs typeface="Microsoft Sans Serif"/>
              </a:rPr>
              <a:t>m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s</a:t>
            </a:r>
            <a:r>
              <a:rPr sz="1800" dirty="0">
                <a:solidFill>
                  <a:srgbClr val="404040"/>
                </a:solidFill>
                <a:latin typeface="Microsoft Sans Serif"/>
                <a:cs typeface="Microsoft Sans Serif"/>
              </a:rPr>
              <a:t>ı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ge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ke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n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b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sz="1800" spc="-110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du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220" dirty="0">
                <a:solidFill>
                  <a:srgbClr val="404040"/>
                </a:solidFill>
                <a:latin typeface="Microsoft Sans Serif"/>
                <a:cs typeface="Microsoft Sans Serif"/>
              </a:rPr>
              <a:t>umd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ha</a:t>
            </a:r>
            <a:r>
              <a:rPr sz="1800" spc="-100" dirty="0">
                <a:solidFill>
                  <a:srgbClr val="404040"/>
                </a:solidFill>
                <a:latin typeface="Microsoft Sans Serif"/>
                <a:cs typeface="Microsoft Sans Serif"/>
              </a:rPr>
              <a:t>yı</a:t>
            </a:r>
            <a:r>
              <a:rPr sz="18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de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y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n</a:t>
            </a:r>
            <a:r>
              <a:rPr sz="1800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.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250" dirty="0">
                <a:solidFill>
                  <a:srgbClr val="404040"/>
                </a:solidFill>
                <a:latin typeface="Microsoft Sans Serif"/>
                <a:cs typeface="Microsoft Sans Serif"/>
              </a:rPr>
              <a:t>N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ka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da</a:t>
            </a:r>
            <a:r>
              <a:rPr sz="1800" spc="-110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zo</a:t>
            </a:r>
            <a:r>
              <a:rPr sz="1800" spc="-110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o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l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u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sa 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olsun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net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olun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kararlı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olun.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Siz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ne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kadar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sakin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net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olursanız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çocuğunuz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da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sizin</a:t>
            </a:r>
            <a:r>
              <a:rPr sz="1800" spc="-9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ciddiyetinizin</a:t>
            </a:r>
            <a:r>
              <a:rPr sz="1800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o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denli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farkına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varacaktır.</a:t>
            </a:r>
            <a:endParaRPr sz="18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0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tabLst>
                <a:tab pos="356870" algn="l"/>
              </a:tabLst>
            </a:pPr>
            <a:r>
              <a:rPr sz="1800" spc="-195" dirty="0">
                <a:solidFill>
                  <a:srgbClr val="A42F10"/>
                </a:solidFill>
                <a:latin typeface="Microsoft Sans Serif"/>
                <a:cs typeface="Microsoft Sans Serif"/>
              </a:rPr>
              <a:t>🠶	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Ko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n</a:t>
            </a:r>
            <a:r>
              <a:rPr sz="1800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t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o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l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ü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kayb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ede</a:t>
            </a:r>
            <a:r>
              <a:rPr sz="1800" spc="-110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n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ya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pa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ca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ğ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ı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n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ızı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b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il</a:t>
            </a:r>
            <a:r>
              <a:rPr sz="1800" spc="-220" dirty="0">
                <a:solidFill>
                  <a:srgbClr val="404040"/>
                </a:solidFill>
                <a:latin typeface="Microsoft Sans Serif"/>
                <a:cs typeface="Microsoft Sans Serif"/>
              </a:rPr>
              <a:t>eme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z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ne</a:t>
            </a:r>
            <a:r>
              <a:rPr sz="1800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o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l</a:t>
            </a:r>
            <a:r>
              <a:rPr sz="1800" spc="-235" dirty="0">
                <a:solidFill>
                  <a:srgbClr val="404040"/>
                </a:solidFill>
                <a:latin typeface="Microsoft Sans Serif"/>
                <a:cs typeface="Microsoft Sans Serif"/>
              </a:rPr>
              <a:t>ma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z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s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an</a:t>
            </a:r>
            <a:r>
              <a:rPr sz="18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ız</a:t>
            </a:r>
            <a:endParaRPr sz="1800" dirty="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çocuğunuz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da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kontrolü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kaybeder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sizi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zorlamaya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devam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eder.</a:t>
            </a:r>
            <a:endParaRPr sz="18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0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 dirty="0">
              <a:latin typeface="Microsoft Sans Serif"/>
              <a:cs typeface="Microsoft Sans Serif"/>
            </a:endParaRPr>
          </a:p>
          <a:p>
            <a:pPr marL="356870" marR="99060" indent="-344805">
              <a:lnSpc>
                <a:spcPct val="100000"/>
              </a:lnSpc>
              <a:tabLst>
                <a:tab pos="356870" algn="l"/>
              </a:tabLst>
            </a:pPr>
            <a:r>
              <a:rPr sz="1800" spc="-60" dirty="0">
                <a:solidFill>
                  <a:srgbClr val="A42F10"/>
                </a:solidFill>
                <a:latin typeface="Microsoft Sans Serif"/>
                <a:cs typeface="Microsoft Sans Serif"/>
              </a:rPr>
              <a:t>🠶	</a:t>
            </a:r>
            <a:r>
              <a:rPr sz="1800" spc="-175" dirty="0" err="1">
                <a:solidFill>
                  <a:srgbClr val="404040"/>
                </a:solidFill>
                <a:latin typeface="Microsoft Sans Serif"/>
                <a:cs typeface="Microsoft Sans Serif"/>
              </a:rPr>
              <a:t>Eğer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 err="1" smtClean="0">
                <a:solidFill>
                  <a:srgbClr val="404040"/>
                </a:solidFill>
                <a:latin typeface="Microsoft Sans Serif"/>
                <a:cs typeface="Microsoft Sans Serif"/>
              </a:rPr>
              <a:t>kararlı</a:t>
            </a:r>
            <a:r>
              <a:rPr sz="1800" spc="-125" dirty="0" smtClean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bir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şekilde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hayır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derseniz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çocuk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yapmakta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olduğu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yaramazlığa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ara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verirse, </a:t>
            </a:r>
            <a:r>
              <a:rPr sz="1800" spc="-204" dirty="0">
                <a:solidFill>
                  <a:srgbClr val="404040"/>
                </a:solidFill>
                <a:latin typeface="Microsoft Sans Serif"/>
                <a:cs typeface="Microsoft Sans Serif"/>
              </a:rPr>
              <a:t>hemen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başka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seyle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ilgilenmesini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 sağlayın.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b="1" spc="-130" dirty="0">
                <a:solidFill>
                  <a:srgbClr val="404040"/>
                </a:solidFill>
                <a:latin typeface="Arial"/>
                <a:cs typeface="Arial"/>
              </a:rPr>
              <a:t>Hayır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’ı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tekrarlamaktan</a:t>
            </a:r>
            <a:r>
              <a:rPr sz="18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kaçının,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çok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duymak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duyarsızlığa </a:t>
            </a:r>
            <a:r>
              <a:rPr sz="1800" spc="-459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y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o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l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ç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.</a:t>
            </a:r>
            <a:endParaRPr sz="1800" dirty="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48928" y="2133600"/>
            <a:ext cx="2438400" cy="3343656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343"/>
                  </a:lnTo>
                  <a:lnTo>
                    <a:pt x="0" y="505468"/>
                  </a:lnTo>
                  <a:lnTo>
                    <a:pt x="1246174" y="509016"/>
                  </a:lnTo>
                  <a:lnTo>
                    <a:pt x="1346454" y="509016"/>
                  </a:lnTo>
                  <a:lnTo>
                    <a:pt x="1351026" y="504190"/>
                  </a:lnTo>
                  <a:lnTo>
                    <a:pt x="1352677" y="502539"/>
                  </a:lnTo>
                  <a:lnTo>
                    <a:pt x="1354582" y="501015"/>
                  </a:lnTo>
                  <a:lnTo>
                    <a:pt x="1584960" y="269748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6"/>
                  </a:lnTo>
                  <a:lnTo>
                    <a:pt x="1356106" y="11303"/>
                  </a:lnTo>
                  <a:lnTo>
                    <a:pt x="1351026" y="11303"/>
                  </a:lnTo>
                  <a:lnTo>
                    <a:pt x="1351026" y="6477"/>
                  </a:lnTo>
                  <a:lnTo>
                    <a:pt x="1346454" y="6477"/>
                  </a:lnTo>
                  <a:lnTo>
                    <a:pt x="1341628" y="1778"/>
                  </a:lnTo>
                  <a:lnTo>
                    <a:pt x="1246174" y="1778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72333" y="626821"/>
            <a:ext cx="40519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3.</a:t>
            </a:r>
            <a:r>
              <a:rPr sz="3600" spc="-45" dirty="0"/>
              <a:t> </a:t>
            </a:r>
            <a:r>
              <a:rPr sz="3600" spc="-5" dirty="0"/>
              <a:t>SÖZEL</a:t>
            </a:r>
            <a:r>
              <a:rPr sz="3600" spc="-30" dirty="0"/>
              <a:t> </a:t>
            </a:r>
            <a:r>
              <a:rPr sz="3600" spc="-65" dirty="0"/>
              <a:t>UYARI</a:t>
            </a:r>
            <a:endParaRPr sz="3600"/>
          </a:p>
        </p:txBody>
      </p:sp>
      <p:sp>
        <p:nvSpPr>
          <p:cNvPr id="7" name="object 7"/>
          <p:cNvSpPr txBox="1"/>
          <p:nvPr/>
        </p:nvSpPr>
        <p:spPr>
          <a:xfrm>
            <a:off x="2668651" y="2161108"/>
            <a:ext cx="8751570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10"/>
                </a:solidFill>
                <a:latin typeface="Microsoft Sans Serif"/>
                <a:cs typeface="Microsoft Sans Serif"/>
              </a:rPr>
              <a:t>🠶	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Çocuğa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Microsoft Sans Serif"/>
                <a:cs typeface="Microsoft Sans Serif"/>
              </a:rPr>
              <a:t>yanlışını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düzeltme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şansı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Microsoft Sans Serif"/>
                <a:cs typeface="Microsoft Sans Serif"/>
              </a:rPr>
              <a:t>tanıyın.’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az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önce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ne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konuşmuştuk?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260" dirty="0">
                <a:solidFill>
                  <a:srgbClr val="404040"/>
                </a:solidFill>
                <a:latin typeface="Microsoft Sans Serif"/>
                <a:cs typeface="Microsoft Sans Serif"/>
              </a:rPr>
              <a:t>Ya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da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tabletle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oynama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süresi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Microsoft Sans Serif"/>
                <a:cs typeface="Microsoft Sans Serif"/>
              </a:rPr>
              <a:t>ile</a:t>
            </a:r>
            <a:endParaRPr sz="18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1800" spc="-100" dirty="0">
                <a:solidFill>
                  <a:srgbClr val="404040"/>
                </a:solidFill>
                <a:latin typeface="Microsoft Sans Serif"/>
                <a:cs typeface="Microsoft Sans Serif"/>
              </a:rPr>
              <a:t>ilgili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kuralımız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neydi?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Microsoft Sans Serif"/>
                <a:cs typeface="Microsoft Sans Serif"/>
              </a:rPr>
              <a:t>gibi..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Böyle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bir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uyarı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çocuğa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Microsoft Sans Serif"/>
                <a:cs typeface="Microsoft Sans Serif"/>
              </a:rPr>
              <a:t>yaptığını</a:t>
            </a:r>
            <a:r>
              <a:rPr sz="18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tekrar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değerlendirme</a:t>
            </a:r>
            <a:r>
              <a:rPr sz="18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Microsoft Sans Serif"/>
                <a:cs typeface="Microsoft Sans Serif"/>
              </a:rPr>
              <a:t>fırsatı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verir.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81600" y="3678935"/>
            <a:ext cx="3023616" cy="213969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343"/>
                  </a:lnTo>
                  <a:lnTo>
                    <a:pt x="0" y="505468"/>
                  </a:lnTo>
                  <a:lnTo>
                    <a:pt x="1246174" y="509016"/>
                  </a:lnTo>
                  <a:lnTo>
                    <a:pt x="1346454" y="509016"/>
                  </a:lnTo>
                  <a:lnTo>
                    <a:pt x="1351026" y="504190"/>
                  </a:lnTo>
                  <a:lnTo>
                    <a:pt x="1352677" y="502539"/>
                  </a:lnTo>
                  <a:lnTo>
                    <a:pt x="1354582" y="501015"/>
                  </a:lnTo>
                  <a:lnTo>
                    <a:pt x="1584960" y="269748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6"/>
                  </a:lnTo>
                  <a:lnTo>
                    <a:pt x="1356106" y="11303"/>
                  </a:lnTo>
                  <a:lnTo>
                    <a:pt x="1351026" y="11303"/>
                  </a:lnTo>
                  <a:lnTo>
                    <a:pt x="1351026" y="6477"/>
                  </a:lnTo>
                  <a:lnTo>
                    <a:pt x="1346454" y="6477"/>
                  </a:lnTo>
                  <a:lnTo>
                    <a:pt x="1341628" y="1778"/>
                  </a:lnTo>
                  <a:lnTo>
                    <a:pt x="1246174" y="1778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3406" rIns="0" bIns="0" rtlCol="0">
            <a:spAutoFit/>
          </a:bodyPr>
          <a:lstStyle/>
          <a:p>
            <a:pPr marL="1873250" marR="5080">
              <a:lnSpc>
                <a:spcPct val="100000"/>
              </a:lnSpc>
              <a:spcBef>
                <a:spcPts val="100"/>
              </a:spcBef>
            </a:pPr>
            <a:r>
              <a:rPr sz="3600" spc="-40" dirty="0"/>
              <a:t>4.ALTERNATİF DAVRANIŞ </a:t>
            </a:r>
            <a:r>
              <a:rPr sz="3600" spc="-1190" dirty="0"/>
              <a:t> </a:t>
            </a:r>
            <a:r>
              <a:rPr sz="3600" dirty="0"/>
              <a:t>BELİRLEME</a:t>
            </a:r>
            <a:endParaRPr sz="3600"/>
          </a:p>
        </p:txBody>
      </p:sp>
      <p:sp>
        <p:nvSpPr>
          <p:cNvPr id="7" name="object 7"/>
          <p:cNvSpPr txBox="1"/>
          <p:nvPr/>
        </p:nvSpPr>
        <p:spPr>
          <a:xfrm>
            <a:off x="2668651" y="2161108"/>
            <a:ext cx="6551295" cy="1105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10"/>
                </a:solidFill>
                <a:latin typeface="Microsoft Sans Serif"/>
                <a:cs typeface="Microsoft Sans Serif"/>
              </a:rPr>
              <a:t>🠶	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Yapılan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yanlış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davranışın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yerine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kabul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edilebilir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yeni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bir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davranış</a:t>
            </a:r>
            <a:r>
              <a:rPr sz="18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önermek.</a:t>
            </a:r>
            <a:endParaRPr sz="18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0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 dirty="0">
              <a:latin typeface="Microsoft Sans Serif"/>
              <a:cs typeface="Microsoft Sans Serif"/>
            </a:endParaRPr>
          </a:p>
          <a:p>
            <a:pPr marL="433070">
              <a:lnSpc>
                <a:spcPct val="100000"/>
              </a:lnSpc>
            </a:pPr>
            <a:r>
              <a:rPr sz="1800" b="1" spc="-170" dirty="0">
                <a:solidFill>
                  <a:srgbClr val="404040"/>
                </a:solidFill>
                <a:latin typeface="Arial"/>
                <a:cs typeface="Arial"/>
              </a:rPr>
              <a:t>Örn:</a:t>
            </a:r>
            <a:r>
              <a:rPr sz="1800" b="1" spc="-13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Duvarı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boyamak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yerine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kağıda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güzel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bir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resim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yapmasını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sağlamak</a:t>
            </a:r>
            <a:endParaRPr sz="1800" dirty="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54823" y="4370832"/>
            <a:ext cx="3224783" cy="187147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74264" y="4172711"/>
            <a:ext cx="3553967" cy="213969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72333" y="626821"/>
            <a:ext cx="44278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252525"/>
                </a:solidFill>
                <a:latin typeface="Arial Black"/>
                <a:cs typeface="Arial Black"/>
              </a:rPr>
              <a:t>5.</a:t>
            </a:r>
            <a:r>
              <a:rPr sz="3600" spc="-40" dirty="0">
                <a:solidFill>
                  <a:srgbClr val="252525"/>
                </a:solidFill>
                <a:latin typeface="Arial Black"/>
                <a:cs typeface="Arial Black"/>
              </a:rPr>
              <a:t> TUTARLI</a:t>
            </a:r>
            <a:r>
              <a:rPr sz="3600" spc="-30" dirty="0">
                <a:solidFill>
                  <a:srgbClr val="252525"/>
                </a:solidFill>
                <a:latin typeface="Arial Black"/>
                <a:cs typeface="Arial Black"/>
              </a:rPr>
              <a:t> </a:t>
            </a:r>
            <a:r>
              <a:rPr sz="3600" spc="-25" dirty="0">
                <a:solidFill>
                  <a:srgbClr val="252525"/>
                </a:solidFill>
                <a:latin typeface="Arial Black"/>
                <a:cs typeface="Arial Black"/>
              </a:rPr>
              <a:t>OLUN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8651" y="2161108"/>
            <a:ext cx="8714105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14" dirty="0">
                <a:solidFill>
                  <a:srgbClr val="404040"/>
                </a:solidFill>
                <a:latin typeface="Microsoft Sans Serif"/>
                <a:cs typeface="Microsoft Sans Serif"/>
              </a:rPr>
              <a:t>İlk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ikinci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seferde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hayır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dediğiniz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bir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şeye,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dokuzuncu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seferde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de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hayır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demelisiniz.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Net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Microsoft Sans Serif"/>
                <a:cs typeface="Microsoft Sans Serif"/>
              </a:rPr>
              <a:t>tutarlı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olmak </a:t>
            </a:r>
            <a:r>
              <a:rPr sz="1800" spc="-4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ebeveynler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arasındaki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 iletişimde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de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çok</a:t>
            </a:r>
            <a:r>
              <a:rPr sz="1800" spc="1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önemlidir. 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Anne</a:t>
            </a:r>
            <a:r>
              <a:rPr sz="1800" spc="9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1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baba</a:t>
            </a:r>
            <a:r>
              <a:rPr sz="1800" spc="1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kararlarda</a:t>
            </a:r>
            <a:r>
              <a:rPr sz="1800" spc="1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ortak</a:t>
            </a:r>
            <a:r>
              <a:rPr sz="1800" spc="1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bir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anlayışa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sahip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olmalı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Microsoft Sans Serif"/>
                <a:cs typeface="Microsoft Sans Serif"/>
              </a:rPr>
              <a:t>tutarlı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olmalıdır.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8352" y="4187952"/>
            <a:ext cx="6248400" cy="183794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299"/>
                  </a:lnTo>
                  <a:lnTo>
                    <a:pt x="0" y="505468"/>
                  </a:lnTo>
                  <a:lnTo>
                    <a:pt x="1246174" y="509015"/>
                  </a:lnTo>
                  <a:lnTo>
                    <a:pt x="1346454" y="509015"/>
                  </a:lnTo>
                  <a:lnTo>
                    <a:pt x="1351026" y="504189"/>
                  </a:lnTo>
                  <a:lnTo>
                    <a:pt x="1352677" y="502538"/>
                  </a:lnTo>
                  <a:lnTo>
                    <a:pt x="1354582" y="501014"/>
                  </a:lnTo>
                  <a:lnTo>
                    <a:pt x="1584960" y="269747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5"/>
                  </a:lnTo>
                  <a:lnTo>
                    <a:pt x="1356106" y="11302"/>
                  </a:lnTo>
                  <a:lnTo>
                    <a:pt x="1351026" y="11302"/>
                  </a:lnTo>
                  <a:lnTo>
                    <a:pt x="1351026" y="6476"/>
                  </a:lnTo>
                  <a:lnTo>
                    <a:pt x="1346454" y="6476"/>
                  </a:lnTo>
                  <a:lnTo>
                    <a:pt x="1341628" y="1777"/>
                  </a:lnTo>
                  <a:lnTo>
                    <a:pt x="1246174" y="1777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3406" rIns="0" bIns="0" rtlCol="0">
            <a:spAutoFit/>
          </a:bodyPr>
          <a:lstStyle/>
          <a:p>
            <a:pPr marL="1873250" marR="508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6. </a:t>
            </a:r>
            <a:r>
              <a:rPr sz="3600" spc="-35" dirty="0"/>
              <a:t>OLUMLU </a:t>
            </a:r>
            <a:r>
              <a:rPr sz="3600" spc="-40" dirty="0"/>
              <a:t>DAVRANIŞI </a:t>
            </a:r>
            <a:r>
              <a:rPr sz="3600" spc="-5" dirty="0"/>
              <a:t>GÖR </a:t>
            </a:r>
            <a:r>
              <a:rPr sz="3600" dirty="0"/>
              <a:t>VE </a:t>
            </a:r>
            <a:r>
              <a:rPr sz="3600" spc="-1190" dirty="0"/>
              <a:t> </a:t>
            </a:r>
            <a:r>
              <a:rPr sz="3600" spc="-40" dirty="0"/>
              <a:t>TAKDİR</a:t>
            </a:r>
            <a:r>
              <a:rPr sz="3600" spc="-35" dirty="0"/>
              <a:t> </a:t>
            </a:r>
            <a:r>
              <a:rPr sz="3600" spc="-5" dirty="0"/>
              <a:t>ET</a:t>
            </a:r>
            <a:endParaRPr sz="3600"/>
          </a:p>
        </p:txBody>
      </p:sp>
      <p:sp>
        <p:nvSpPr>
          <p:cNvPr id="7" name="object 7"/>
          <p:cNvSpPr txBox="1"/>
          <p:nvPr/>
        </p:nvSpPr>
        <p:spPr>
          <a:xfrm>
            <a:off x="2668651" y="2420874"/>
            <a:ext cx="8642350" cy="110490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Çocukların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olumlu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davranışlarına</a:t>
            </a:r>
            <a:r>
              <a:rPr sz="18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odaklanmanız</a:t>
            </a:r>
            <a:r>
              <a:rPr sz="18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onları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takdir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etmeniz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çok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önemlidir.</a:t>
            </a:r>
            <a:endParaRPr sz="1800" dirty="0">
              <a:latin typeface="Microsoft Sans Serif"/>
              <a:cs typeface="Microsoft Sans Serif"/>
            </a:endParaRPr>
          </a:p>
          <a:p>
            <a:pPr marL="356870" marR="5080" indent="-344805">
              <a:lnSpc>
                <a:spcPct val="10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Genelde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bize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sorun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yaratan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davranışları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görmek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çok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daha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kolaydır.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Olumsuz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davranışlar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sergileyen </a:t>
            </a:r>
            <a:r>
              <a:rPr sz="1800" spc="-4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çocukların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olumlu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davranışlarını</a:t>
            </a:r>
            <a:r>
              <a:rPr sz="18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yakalamak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çok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daha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önemlidir</a:t>
            </a:r>
            <a:endParaRPr sz="1800" dirty="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68651" y="4429709"/>
            <a:ext cx="8143875" cy="5753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95" dirty="0">
                <a:solidFill>
                  <a:srgbClr val="C00000"/>
                </a:solidFill>
                <a:latin typeface="Microsoft Sans Serif"/>
                <a:cs typeface="Microsoft Sans Serif"/>
              </a:rPr>
              <a:t>Çocuğu</a:t>
            </a:r>
            <a:r>
              <a:rPr sz="1800" spc="-2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C00000"/>
                </a:solidFill>
                <a:latin typeface="Microsoft Sans Serif"/>
                <a:cs typeface="Microsoft Sans Serif"/>
              </a:rPr>
              <a:t>takdir</a:t>
            </a:r>
            <a:r>
              <a:rPr sz="1800" spc="-7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C00000"/>
                </a:solidFill>
                <a:latin typeface="Microsoft Sans Serif"/>
                <a:cs typeface="Microsoft Sans Serif"/>
              </a:rPr>
              <a:t>ederken</a:t>
            </a:r>
            <a:r>
              <a:rPr sz="1800" spc="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onu</a:t>
            </a:r>
            <a:r>
              <a:rPr sz="1800" spc="-4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neden</a:t>
            </a:r>
            <a:r>
              <a:rPr sz="1800" spc="-2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C00000"/>
                </a:solidFill>
                <a:latin typeface="Microsoft Sans Serif"/>
                <a:cs typeface="Microsoft Sans Serif"/>
              </a:rPr>
              <a:t>takdir</a:t>
            </a:r>
            <a:r>
              <a:rPr sz="1800" spc="-5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20" dirty="0">
                <a:solidFill>
                  <a:srgbClr val="C00000"/>
                </a:solidFill>
                <a:latin typeface="Microsoft Sans Serif"/>
                <a:cs typeface="Microsoft Sans Serif"/>
              </a:rPr>
              <a:t>ettiğinizi,</a:t>
            </a:r>
            <a:r>
              <a:rPr sz="1800" spc="-9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C00000"/>
                </a:solidFill>
                <a:latin typeface="Microsoft Sans Serif"/>
                <a:cs typeface="Microsoft Sans Serif"/>
              </a:rPr>
              <a:t>takdir</a:t>
            </a:r>
            <a:r>
              <a:rPr sz="1800" spc="-5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C00000"/>
                </a:solidFill>
                <a:latin typeface="Microsoft Sans Serif"/>
                <a:cs typeface="Microsoft Sans Serif"/>
              </a:rPr>
              <a:t>edilen</a:t>
            </a:r>
            <a:r>
              <a:rPr sz="1800" spc="-4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C00000"/>
                </a:solidFill>
                <a:latin typeface="Microsoft Sans Serif"/>
                <a:cs typeface="Microsoft Sans Serif"/>
              </a:rPr>
              <a:t>davranışın</a:t>
            </a:r>
            <a:r>
              <a:rPr sz="1800" spc="-2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C00000"/>
                </a:solidFill>
                <a:latin typeface="Microsoft Sans Serif"/>
                <a:cs typeface="Microsoft Sans Serif"/>
              </a:rPr>
              <a:t>ne</a:t>
            </a:r>
            <a:r>
              <a:rPr sz="1800" spc="-5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C00000"/>
                </a:solidFill>
                <a:latin typeface="Microsoft Sans Serif"/>
                <a:cs typeface="Microsoft Sans Serif"/>
              </a:rPr>
              <a:t>olduğunu</a:t>
            </a:r>
            <a:r>
              <a:rPr sz="1800" spc="-2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muhakkak</a:t>
            </a:r>
            <a:endParaRPr sz="1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45" dirty="0">
                <a:solidFill>
                  <a:srgbClr val="C00000"/>
                </a:solidFill>
                <a:latin typeface="Microsoft Sans Serif"/>
                <a:cs typeface="Microsoft Sans Serif"/>
              </a:rPr>
              <a:t>söyleyin.</a:t>
            </a:r>
            <a:endParaRPr sz="18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343"/>
                  </a:lnTo>
                  <a:lnTo>
                    <a:pt x="0" y="505468"/>
                  </a:lnTo>
                  <a:lnTo>
                    <a:pt x="1246174" y="509016"/>
                  </a:lnTo>
                  <a:lnTo>
                    <a:pt x="1346454" y="509016"/>
                  </a:lnTo>
                  <a:lnTo>
                    <a:pt x="1351026" y="504190"/>
                  </a:lnTo>
                  <a:lnTo>
                    <a:pt x="1352677" y="502539"/>
                  </a:lnTo>
                  <a:lnTo>
                    <a:pt x="1354582" y="501015"/>
                  </a:lnTo>
                  <a:lnTo>
                    <a:pt x="1584960" y="269748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6"/>
                  </a:lnTo>
                  <a:lnTo>
                    <a:pt x="1356106" y="11303"/>
                  </a:lnTo>
                  <a:lnTo>
                    <a:pt x="1351026" y="11303"/>
                  </a:lnTo>
                  <a:lnTo>
                    <a:pt x="1351026" y="6477"/>
                  </a:lnTo>
                  <a:lnTo>
                    <a:pt x="1346454" y="6477"/>
                  </a:lnTo>
                  <a:lnTo>
                    <a:pt x="1341628" y="1778"/>
                  </a:lnTo>
                  <a:lnTo>
                    <a:pt x="1246174" y="1778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3406" rIns="0" bIns="0" rtlCol="0">
            <a:spAutoFit/>
          </a:bodyPr>
          <a:lstStyle/>
          <a:p>
            <a:pPr marL="1873250" marR="508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6.</a:t>
            </a:r>
            <a:r>
              <a:rPr sz="3600" spc="-25" dirty="0"/>
              <a:t> </a:t>
            </a:r>
            <a:r>
              <a:rPr sz="3600" spc="-30" dirty="0"/>
              <a:t>OLUMLU</a:t>
            </a:r>
            <a:r>
              <a:rPr sz="3600" spc="-20" dirty="0"/>
              <a:t> </a:t>
            </a:r>
            <a:r>
              <a:rPr sz="3600" spc="-35" dirty="0"/>
              <a:t>DAVRANIŞI</a:t>
            </a:r>
            <a:r>
              <a:rPr sz="3600" spc="-55" dirty="0"/>
              <a:t> </a:t>
            </a:r>
            <a:r>
              <a:rPr sz="3600" dirty="0"/>
              <a:t>GÖR</a:t>
            </a:r>
            <a:r>
              <a:rPr sz="3600" spc="-40" dirty="0"/>
              <a:t> </a:t>
            </a:r>
            <a:r>
              <a:rPr sz="3600" dirty="0"/>
              <a:t>VE </a:t>
            </a:r>
            <a:r>
              <a:rPr sz="3600" spc="-1185" dirty="0"/>
              <a:t> </a:t>
            </a:r>
            <a:r>
              <a:rPr sz="3600" spc="-40" dirty="0"/>
              <a:t>TAKDİR</a:t>
            </a:r>
            <a:r>
              <a:rPr sz="3600" spc="-35" dirty="0"/>
              <a:t> </a:t>
            </a:r>
            <a:r>
              <a:rPr sz="3600" spc="-5" dirty="0"/>
              <a:t>ET</a:t>
            </a:r>
            <a:endParaRPr sz="3600"/>
          </a:p>
        </p:txBody>
      </p:sp>
      <p:sp>
        <p:nvSpPr>
          <p:cNvPr id="7" name="object 7"/>
          <p:cNvSpPr txBox="1"/>
          <p:nvPr/>
        </p:nvSpPr>
        <p:spPr>
          <a:xfrm>
            <a:off x="6735826" y="3016758"/>
            <a:ext cx="4351655" cy="28033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260350" indent="-344805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r>
              <a:rPr sz="1800" spc="-200" dirty="0">
                <a:solidFill>
                  <a:srgbClr val="A42F10"/>
                </a:solidFill>
                <a:latin typeface="Microsoft Sans Serif"/>
                <a:cs typeface="Microsoft Sans Serif"/>
              </a:rPr>
              <a:t>🠶	</a:t>
            </a:r>
            <a:r>
              <a:rPr sz="1800" spc="-360" dirty="0">
                <a:solidFill>
                  <a:srgbClr val="404040"/>
                </a:solidFill>
                <a:latin typeface="Microsoft Sans Serif"/>
                <a:cs typeface="Microsoft Sans Serif"/>
              </a:rPr>
              <a:t>T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akdi</a:t>
            </a:r>
            <a:r>
              <a:rPr sz="1800" spc="-110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d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il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n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d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v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n</a:t>
            </a:r>
            <a:r>
              <a:rPr sz="1800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ışın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t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k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l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sz="1800" spc="-235" dirty="0">
                <a:solidFill>
                  <a:srgbClr val="404040"/>
                </a:solidFill>
                <a:latin typeface="Microsoft Sans Serif"/>
                <a:cs typeface="Microsoft Sans Serif"/>
              </a:rPr>
              <a:t>nm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olası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l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ı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ğ</a:t>
            </a:r>
            <a:r>
              <a:rPr sz="1800" dirty="0">
                <a:solidFill>
                  <a:srgbClr val="404040"/>
                </a:solidFill>
                <a:latin typeface="Microsoft Sans Serif"/>
                <a:cs typeface="Microsoft Sans Serif"/>
              </a:rPr>
              <a:t>ı 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yüksektir. </a:t>
            </a:r>
            <a:r>
              <a:rPr sz="1800" u="sng" spc="-204" dirty="0">
                <a:solidFill>
                  <a:srgbClr val="404040"/>
                </a:solidFill>
                <a:latin typeface="Microsoft Sans Serif"/>
                <a:cs typeface="Microsoft Sans Serif"/>
              </a:rPr>
              <a:t>Bu</a:t>
            </a:r>
            <a:r>
              <a:rPr sz="1800" u="sng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sebeple</a:t>
            </a:r>
            <a:r>
              <a:rPr sz="1800" u="sng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küçük </a:t>
            </a:r>
            <a:r>
              <a:rPr sz="1800" u="sng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sayılabilecek </a:t>
            </a:r>
            <a:r>
              <a:rPr sz="1800" u="sng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olumsuz</a:t>
            </a:r>
            <a:r>
              <a:rPr sz="1800" u="sng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davranışların</a:t>
            </a:r>
            <a:r>
              <a:rPr sz="1800" u="sng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190" dirty="0" err="1">
                <a:solidFill>
                  <a:srgbClr val="404040"/>
                </a:solidFill>
                <a:latin typeface="Microsoft Sans Serif"/>
                <a:cs typeface="Microsoft Sans Serif"/>
              </a:rPr>
              <a:t>görmezden</a:t>
            </a:r>
            <a:r>
              <a:rPr sz="1800" u="sng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155" dirty="0" err="1" smtClean="0">
                <a:solidFill>
                  <a:srgbClr val="404040"/>
                </a:solidFill>
                <a:latin typeface="Microsoft Sans Serif"/>
                <a:cs typeface="Microsoft Sans Serif"/>
              </a:rPr>
              <a:t>gelinerek</a:t>
            </a:r>
            <a:r>
              <a:rPr lang="tr-TR" sz="1800" u="sng" spc="-155" dirty="0" smtClean="0">
                <a:solidFill>
                  <a:srgbClr val="404040"/>
                </a:solidFill>
                <a:latin typeface="Microsoft Sans Serif"/>
                <a:cs typeface="Microsoft Sans Serif"/>
              </a:rPr>
              <a:t>;</a:t>
            </a:r>
            <a:r>
              <a:rPr sz="1800" u="sng" spc="-155" dirty="0" smtClean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465" dirty="0" smtClean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fark</a:t>
            </a:r>
            <a:r>
              <a:rPr sz="1800" u="sng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edilecek </a:t>
            </a:r>
            <a:r>
              <a:rPr sz="1800" u="sng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herhangi</a:t>
            </a:r>
            <a:r>
              <a:rPr sz="1800" u="sng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bir </a:t>
            </a:r>
            <a:r>
              <a:rPr sz="1800" u="sng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olumlu</a:t>
            </a:r>
            <a:r>
              <a:rPr sz="1800" u="sng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davranışın </a:t>
            </a:r>
            <a:r>
              <a:rPr sz="1800" u="sng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pe</a:t>
            </a:r>
            <a:r>
              <a:rPr sz="1800" u="sng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k</a:t>
            </a:r>
            <a:r>
              <a:rPr sz="1800" u="sng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sz="1800" u="sng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şt</a:t>
            </a:r>
            <a:r>
              <a:rPr sz="1800" u="sng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sz="1800" u="sng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u="sng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il</a:t>
            </a:r>
            <a:r>
              <a:rPr sz="1800" u="sng" spc="-235" dirty="0">
                <a:solidFill>
                  <a:srgbClr val="404040"/>
                </a:solidFill>
                <a:latin typeface="Microsoft Sans Serif"/>
                <a:cs typeface="Microsoft Sans Serif"/>
              </a:rPr>
              <a:t>me</a:t>
            </a:r>
            <a:r>
              <a:rPr sz="1800" u="sng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s</a:t>
            </a:r>
            <a:r>
              <a:rPr sz="1800" u="sng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sz="1800" u="sng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t</a:t>
            </a:r>
            <a:r>
              <a:rPr sz="1800" u="sng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sz="1800" u="sng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kd</a:t>
            </a:r>
            <a:r>
              <a:rPr sz="1800" u="sng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sz="1800" u="sng" spc="-110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u="sng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ed</a:t>
            </a:r>
            <a:r>
              <a:rPr sz="1800" u="sng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il</a:t>
            </a:r>
            <a:r>
              <a:rPr sz="1800" u="sng" spc="-235" dirty="0">
                <a:solidFill>
                  <a:srgbClr val="404040"/>
                </a:solidFill>
                <a:latin typeface="Microsoft Sans Serif"/>
                <a:cs typeface="Microsoft Sans Serif"/>
              </a:rPr>
              <a:t>me</a:t>
            </a:r>
            <a:r>
              <a:rPr sz="1800" u="sng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s</a:t>
            </a:r>
            <a:r>
              <a:rPr sz="1800" u="sng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sz="1800" u="sng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</a:t>
            </a:r>
            <a:r>
              <a:rPr sz="1800" u="sng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ğu</a:t>
            </a:r>
            <a:r>
              <a:rPr sz="1800" u="sng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n</a:t>
            </a:r>
            <a:r>
              <a:rPr sz="1800" u="sng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120" dirty="0">
                <a:solidFill>
                  <a:srgbClr val="404040"/>
                </a:solidFill>
                <a:latin typeface="Microsoft Sans Serif"/>
                <a:cs typeface="Microsoft Sans Serif"/>
              </a:rPr>
              <a:t>o  </a:t>
            </a:r>
            <a:r>
              <a:rPr sz="1800" u="sng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davranışı</a:t>
            </a:r>
            <a:r>
              <a:rPr sz="1800" u="sng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daha</a:t>
            </a:r>
            <a:r>
              <a:rPr sz="1800" u="sng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110" dirty="0">
                <a:solidFill>
                  <a:srgbClr val="404040"/>
                </a:solidFill>
                <a:latin typeface="Microsoft Sans Serif"/>
                <a:cs typeface="Microsoft Sans Serif"/>
              </a:rPr>
              <a:t>sık</a:t>
            </a:r>
            <a:r>
              <a:rPr sz="1800" u="sng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yapmasını</a:t>
            </a:r>
            <a:r>
              <a:rPr sz="1800" u="sng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sağlayacaktır.</a:t>
            </a:r>
            <a:endParaRPr sz="1800" u="sng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0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 dirty="0">
              <a:latin typeface="Microsoft Sans Serif"/>
              <a:cs typeface="Microsoft Sans Serif"/>
            </a:endParaRPr>
          </a:p>
          <a:p>
            <a:pPr marL="356870" marR="5080" indent="-344805">
              <a:lnSpc>
                <a:spcPct val="100000"/>
              </a:lnSpc>
              <a:tabLst>
                <a:tab pos="356870" algn="l"/>
              </a:tabLst>
            </a:pPr>
            <a:r>
              <a:rPr sz="1800" spc="-60" dirty="0">
                <a:solidFill>
                  <a:srgbClr val="A42F10"/>
                </a:solidFill>
                <a:latin typeface="Microsoft Sans Serif"/>
                <a:cs typeface="Microsoft Sans Serif"/>
              </a:rPr>
              <a:t>🠶	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Çocuğunuzun</a:t>
            </a:r>
            <a:r>
              <a:rPr sz="18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Microsoft Sans Serif"/>
                <a:cs typeface="Microsoft Sans Serif"/>
              </a:rPr>
              <a:t>iyi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yönlerini,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olumlu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davranışlarını </a:t>
            </a:r>
            <a:r>
              <a:rPr sz="1800" spc="-459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g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ö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280" dirty="0">
                <a:solidFill>
                  <a:srgbClr val="404040"/>
                </a:solidFill>
                <a:latin typeface="Microsoft Sans Serif"/>
                <a:cs typeface="Microsoft Sans Serif"/>
              </a:rPr>
              <a:t>m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k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ç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n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fı</a:t>
            </a:r>
            <a:r>
              <a:rPr sz="1800" spc="-100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s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sz="1800" spc="-100" dirty="0">
                <a:solidFill>
                  <a:srgbClr val="404040"/>
                </a:solidFill>
                <a:latin typeface="Microsoft Sans Serif"/>
                <a:cs typeface="Microsoft Sans Serif"/>
              </a:rPr>
              <a:t>t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l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sz="1800" spc="-110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y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sz="1800" spc="-100" dirty="0">
                <a:solidFill>
                  <a:srgbClr val="404040"/>
                </a:solidFill>
                <a:latin typeface="Microsoft Sans Serif"/>
                <a:cs typeface="Microsoft Sans Serif"/>
              </a:rPr>
              <a:t>t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ı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n</a:t>
            </a:r>
            <a:r>
              <a:rPr sz="1800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.</a:t>
            </a:r>
            <a:endParaRPr sz="1800" dirty="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90216" y="2749295"/>
            <a:ext cx="3560063" cy="314248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343"/>
                  </a:lnTo>
                  <a:lnTo>
                    <a:pt x="0" y="505468"/>
                  </a:lnTo>
                  <a:lnTo>
                    <a:pt x="1246174" y="509016"/>
                  </a:lnTo>
                  <a:lnTo>
                    <a:pt x="1346454" y="509016"/>
                  </a:lnTo>
                  <a:lnTo>
                    <a:pt x="1351026" y="504190"/>
                  </a:lnTo>
                  <a:lnTo>
                    <a:pt x="1352677" y="502539"/>
                  </a:lnTo>
                  <a:lnTo>
                    <a:pt x="1354582" y="501015"/>
                  </a:lnTo>
                  <a:lnTo>
                    <a:pt x="1584960" y="269748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6"/>
                  </a:lnTo>
                  <a:lnTo>
                    <a:pt x="1356106" y="11303"/>
                  </a:lnTo>
                  <a:lnTo>
                    <a:pt x="1351026" y="11303"/>
                  </a:lnTo>
                  <a:lnTo>
                    <a:pt x="1351026" y="6477"/>
                  </a:lnTo>
                  <a:lnTo>
                    <a:pt x="1346454" y="6477"/>
                  </a:lnTo>
                  <a:lnTo>
                    <a:pt x="1341628" y="1778"/>
                  </a:lnTo>
                  <a:lnTo>
                    <a:pt x="1246174" y="1778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8867" rIns="0" bIns="0" rtlCol="0">
            <a:spAutoFit/>
          </a:bodyPr>
          <a:lstStyle/>
          <a:p>
            <a:pPr marL="187325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7.</a:t>
            </a:r>
            <a:r>
              <a:rPr spc="-10" dirty="0"/>
              <a:t> </a:t>
            </a:r>
            <a:r>
              <a:rPr spc="-15" dirty="0"/>
              <a:t>OLUMSUZ</a:t>
            </a:r>
            <a:r>
              <a:rPr spc="-20" dirty="0"/>
              <a:t> </a:t>
            </a:r>
            <a:r>
              <a:rPr spc="-15" dirty="0"/>
              <a:t>BİR</a:t>
            </a:r>
            <a:r>
              <a:rPr spc="5" dirty="0"/>
              <a:t> </a:t>
            </a:r>
            <a:r>
              <a:rPr spc="-65" dirty="0"/>
              <a:t>DAVRANIŞTA</a:t>
            </a:r>
            <a:r>
              <a:rPr spc="55" dirty="0"/>
              <a:t> </a:t>
            </a:r>
            <a:r>
              <a:rPr spc="-5" dirty="0"/>
              <a:t>KİŞİLİK </a:t>
            </a:r>
            <a:r>
              <a:rPr spc="-1050" dirty="0"/>
              <a:t> </a:t>
            </a:r>
            <a:r>
              <a:rPr spc="-5" dirty="0"/>
              <a:t>İLE</a:t>
            </a:r>
            <a:r>
              <a:rPr spc="5" dirty="0"/>
              <a:t> </a:t>
            </a:r>
            <a:r>
              <a:rPr spc="-15" dirty="0"/>
              <a:t>İLGİLİ</a:t>
            </a:r>
            <a:r>
              <a:rPr dirty="0"/>
              <a:t> </a:t>
            </a:r>
            <a:r>
              <a:rPr spc="-10" dirty="0"/>
              <a:t>DEĞİL</a:t>
            </a:r>
            <a:r>
              <a:rPr spc="10" dirty="0"/>
              <a:t> </a:t>
            </a:r>
            <a:r>
              <a:rPr spc="-40" dirty="0"/>
              <a:t>DAVRANIŞLA</a:t>
            </a:r>
            <a:r>
              <a:rPr spc="85" dirty="0"/>
              <a:t> </a:t>
            </a:r>
            <a:r>
              <a:rPr spc="-15" dirty="0"/>
              <a:t>İLGİLİ </a:t>
            </a:r>
            <a:r>
              <a:rPr spc="-10" dirty="0"/>
              <a:t> </a:t>
            </a:r>
            <a:r>
              <a:rPr spc="-60" dirty="0"/>
              <a:t>YORUM</a:t>
            </a:r>
            <a:r>
              <a:rPr spc="15" dirty="0"/>
              <a:t> </a:t>
            </a:r>
            <a:r>
              <a:rPr spc="-60" dirty="0"/>
              <a:t>YAPIN.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873250">
              <a:lnSpc>
                <a:spcPct val="100000"/>
              </a:lnSpc>
              <a:spcBef>
                <a:spcPts val="1105"/>
              </a:spcBef>
              <a:tabLst>
                <a:tab pos="2217420" algn="l"/>
              </a:tabLst>
            </a:pPr>
            <a:r>
              <a:rPr spc="-60" dirty="0">
                <a:solidFill>
                  <a:srgbClr val="A42F10"/>
                </a:solidFill>
              </a:rPr>
              <a:t>🠶	</a:t>
            </a:r>
            <a:r>
              <a:rPr spc="-190" dirty="0"/>
              <a:t>Çocuğunuza</a:t>
            </a:r>
            <a:r>
              <a:rPr spc="-15" dirty="0"/>
              <a:t> </a:t>
            </a:r>
            <a:r>
              <a:rPr spc="-160" dirty="0"/>
              <a:t>kötü</a:t>
            </a:r>
            <a:r>
              <a:rPr spc="-60" dirty="0"/>
              <a:t> </a:t>
            </a:r>
            <a:r>
              <a:rPr spc="-120" dirty="0"/>
              <a:t>birisi</a:t>
            </a:r>
            <a:r>
              <a:rPr spc="-50" dirty="0"/>
              <a:t> </a:t>
            </a:r>
            <a:r>
              <a:rPr spc="-170" dirty="0"/>
              <a:t>olduğu</a:t>
            </a:r>
            <a:r>
              <a:rPr spc="-45" dirty="0"/>
              <a:t> </a:t>
            </a:r>
            <a:r>
              <a:rPr spc="-125" dirty="0"/>
              <a:t>için</a:t>
            </a:r>
            <a:r>
              <a:rPr spc="-70" dirty="0"/>
              <a:t> </a:t>
            </a:r>
            <a:r>
              <a:rPr spc="-140" dirty="0"/>
              <a:t>değil,</a:t>
            </a:r>
            <a:r>
              <a:rPr spc="-65" dirty="0"/>
              <a:t> </a:t>
            </a:r>
            <a:r>
              <a:rPr spc="-155" dirty="0"/>
              <a:t>bardağı</a:t>
            </a:r>
            <a:r>
              <a:rPr dirty="0"/>
              <a:t> </a:t>
            </a:r>
            <a:r>
              <a:rPr spc="-90" dirty="0"/>
              <a:t>fırlattığı</a:t>
            </a:r>
            <a:r>
              <a:rPr spc="-15" dirty="0"/>
              <a:t> </a:t>
            </a:r>
            <a:r>
              <a:rPr spc="-125" dirty="0"/>
              <a:t>için</a:t>
            </a:r>
            <a:r>
              <a:rPr spc="-90" dirty="0"/>
              <a:t> </a:t>
            </a:r>
            <a:r>
              <a:rPr spc="-185" dirty="0"/>
              <a:t>üzgün</a:t>
            </a:r>
            <a:r>
              <a:rPr spc="-45" dirty="0"/>
              <a:t> </a:t>
            </a:r>
            <a:r>
              <a:rPr spc="-175" dirty="0"/>
              <a:t>olduğunuzu</a:t>
            </a:r>
            <a:r>
              <a:rPr spc="5" dirty="0"/>
              <a:t> </a:t>
            </a:r>
            <a:r>
              <a:rPr spc="-145" dirty="0"/>
              <a:t>açıkça</a:t>
            </a:r>
            <a:r>
              <a:rPr spc="-65" dirty="0"/>
              <a:t> </a:t>
            </a:r>
            <a:r>
              <a:rPr spc="-125" dirty="0"/>
              <a:t>belirtin.</a:t>
            </a:r>
          </a:p>
          <a:p>
            <a:pPr marL="1873250">
              <a:lnSpc>
                <a:spcPct val="100000"/>
              </a:lnSpc>
              <a:spcBef>
                <a:spcPts val="1005"/>
              </a:spcBef>
              <a:tabLst>
                <a:tab pos="2217420" algn="l"/>
              </a:tabLst>
            </a:pPr>
            <a:r>
              <a:rPr spc="-60" dirty="0">
                <a:solidFill>
                  <a:srgbClr val="A42F10"/>
                </a:solidFill>
              </a:rPr>
              <a:t>🠶	</a:t>
            </a:r>
            <a:r>
              <a:rPr spc="-190" dirty="0"/>
              <a:t>Çocuğunuza</a:t>
            </a:r>
            <a:r>
              <a:rPr spc="-25" dirty="0"/>
              <a:t> </a:t>
            </a:r>
            <a:r>
              <a:rPr spc="-150" dirty="0"/>
              <a:t>kendisinin</a:t>
            </a:r>
            <a:r>
              <a:rPr spc="-65" dirty="0"/>
              <a:t> </a:t>
            </a:r>
            <a:r>
              <a:rPr spc="-135" dirty="0"/>
              <a:t>değil,</a:t>
            </a:r>
            <a:r>
              <a:rPr spc="-70" dirty="0"/>
              <a:t> </a:t>
            </a:r>
            <a:r>
              <a:rPr spc="-120" dirty="0"/>
              <a:t>yaptığının</a:t>
            </a:r>
            <a:r>
              <a:rPr spc="-5" dirty="0"/>
              <a:t> </a:t>
            </a:r>
            <a:r>
              <a:rPr spc="-160" dirty="0"/>
              <a:t>kötü</a:t>
            </a:r>
            <a:r>
              <a:rPr spc="-50" dirty="0"/>
              <a:t> </a:t>
            </a:r>
            <a:r>
              <a:rPr spc="-125" dirty="0"/>
              <a:t>bir</a:t>
            </a:r>
            <a:r>
              <a:rPr spc="-75" dirty="0"/>
              <a:t> </a:t>
            </a:r>
            <a:r>
              <a:rPr spc="-175" dirty="0"/>
              <a:t>şey</a:t>
            </a:r>
            <a:r>
              <a:rPr spc="-70" dirty="0"/>
              <a:t> </a:t>
            </a:r>
            <a:r>
              <a:rPr spc="-175" dirty="0"/>
              <a:t>olduğunu</a:t>
            </a:r>
            <a:r>
              <a:rPr spc="-25" dirty="0"/>
              <a:t> </a:t>
            </a:r>
            <a:r>
              <a:rPr spc="-145" dirty="0"/>
              <a:t>söyleyin.</a:t>
            </a:r>
            <a:r>
              <a:rPr spc="-70" dirty="0"/>
              <a:t> </a:t>
            </a:r>
            <a:r>
              <a:rPr spc="-210" dirty="0"/>
              <a:t>Ona</a:t>
            </a:r>
            <a:r>
              <a:rPr spc="-55" dirty="0"/>
              <a:t> </a:t>
            </a:r>
            <a:r>
              <a:rPr spc="-175" dirty="0"/>
              <a:t>“sen</a:t>
            </a:r>
            <a:r>
              <a:rPr dirty="0"/>
              <a:t> </a:t>
            </a:r>
            <a:r>
              <a:rPr spc="-160" dirty="0"/>
              <a:t>kötü</a:t>
            </a:r>
            <a:r>
              <a:rPr spc="-50" dirty="0"/>
              <a:t> </a:t>
            </a:r>
            <a:r>
              <a:rPr spc="-125" dirty="0"/>
              <a:t>bir</a:t>
            </a:r>
          </a:p>
          <a:p>
            <a:pPr marL="2217420">
              <a:lnSpc>
                <a:spcPct val="100000"/>
              </a:lnSpc>
              <a:spcBef>
                <a:spcPts val="5"/>
              </a:spcBef>
            </a:pPr>
            <a:r>
              <a:rPr spc="-160" dirty="0"/>
              <a:t>ç</a:t>
            </a:r>
            <a:r>
              <a:rPr spc="-185" dirty="0"/>
              <a:t>o</a:t>
            </a:r>
            <a:r>
              <a:rPr spc="-165" dirty="0"/>
              <a:t>c</a:t>
            </a:r>
            <a:r>
              <a:rPr spc="-185" dirty="0"/>
              <a:t>u</a:t>
            </a:r>
            <a:r>
              <a:rPr spc="-165" dirty="0"/>
              <a:t>k</a:t>
            </a:r>
            <a:r>
              <a:rPr spc="-160" dirty="0"/>
              <a:t>s</a:t>
            </a:r>
            <a:r>
              <a:rPr spc="-190" dirty="0"/>
              <a:t>u</a:t>
            </a:r>
            <a:r>
              <a:rPr spc="-204" dirty="0"/>
              <a:t>n</a:t>
            </a:r>
            <a:r>
              <a:rPr spc="-100" dirty="0"/>
              <a:t>,”</a:t>
            </a:r>
            <a:r>
              <a:rPr spc="-60" dirty="0"/>
              <a:t> </a:t>
            </a:r>
            <a:r>
              <a:rPr spc="-165" dirty="0"/>
              <a:t>y</a:t>
            </a:r>
            <a:r>
              <a:rPr spc="-190" dirty="0"/>
              <a:t>e</a:t>
            </a:r>
            <a:r>
              <a:rPr spc="-130" dirty="0"/>
              <a:t>r</a:t>
            </a:r>
            <a:r>
              <a:rPr spc="-80" dirty="0"/>
              <a:t>i</a:t>
            </a:r>
            <a:r>
              <a:rPr spc="-190" dirty="0"/>
              <a:t>ne</a:t>
            </a:r>
            <a:r>
              <a:rPr spc="-90" dirty="0"/>
              <a:t>,</a:t>
            </a:r>
            <a:r>
              <a:rPr spc="-50" dirty="0"/>
              <a:t> </a:t>
            </a:r>
            <a:r>
              <a:rPr spc="-170" dirty="0"/>
              <a:t>“</a:t>
            </a:r>
            <a:r>
              <a:rPr spc="-190" dirty="0"/>
              <a:t>b</a:t>
            </a:r>
            <a:r>
              <a:rPr spc="-195" dirty="0"/>
              <a:t>a</a:t>
            </a:r>
            <a:r>
              <a:rPr spc="-125" dirty="0"/>
              <a:t>r</a:t>
            </a:r>
            <a:r>
              <a:rPr spc="-190" dirty="0"/>
              <a:t>d</a:t>
            </a:r>
            <a:r>
              <a:rPr spc="-195" dirty="0"/>
              <a:t>a</a:t>
            </a:r>
            <a:r>
              <a:rPr spc="-135" dirty="0"/>
              <a:t>ğ</a:t>
            </a:r>
            <a:r>
              <a:rPr spc="-65" dirty="0"/>
              <a:t>ı</a:t>
            </a:r>
            <a:r>
              <a:rPr spc="-135" dirty="0"/>
              <a:t>n</a:t>
            </a:r>
            <a:r>
              <a:rPr spc="-55" dirty="0"/>
              <a:t>ı</a:t>
            </a:r>
            <a:r>
              <a:rPr spc="65" dirty="0"/>
              <a:t> </a:t>
            </a:r>
            <a:r>
              <a:rPr spc="-165" dirty="0"/>
              <a:t>y</a:t>
            </a:r>
            <a:r>
              <a:rPr spc="-190" dirty="0"/>
              <a:t>e</a:t>
            </a:r>
            <a:r>
              <a:rPr spc="-130" dirty="0"/>
              <a:t>r</a:t>
            </a:r>
            <a:r>
              <a:rPr spc="-185" dirty="0"/>
              <a:t>e</a:t>
            </a:r>
            <a:r>
              <a:rPr spc="-50" dirty="0"/>
              <a:t> </a:t>
            </a:r>
            <a:r>
              <a:rPr spc="-185" dirty="0"/>
              <a:t>a</a:t>
            </a:r>
            <a:r>
              <a:rPr spc="-100" dirty="0"/>
              <a:t>t</a:t>
            </a:r>
            <a:r>
              <a:rPr spc="-280" dirty="0"/>
              <a:t>m</a:t>
            </a:r>
            <a:r>
              <a:rPr spc="-190" dirty="0"/>
              <a:t>a</a:t>
            </a:r>
            <a:r>
              <a:rPr spc="-100" dirty="0"/>
              <a:t>,”</a:t>
            </a:r>
            <a:r>
              <a:rPr spc="-60" dirty="0"/>
              <a:t> </a:t>
            </a:r>
            <a:r>
              <a:rPr spc="-185" dirty="0"/>
              <a:t>dey</a:t>
            </a:r>
            <a:r>
              <a:rPr spc="-65" dirty="0"/>
              <a:t>i</a:t>
            </a:r>
            <a:r>
              <a:rPr spc="-200" dirty="0"/>
              <a:t>n</a:t>
            </a:r>
            <a:r>
              <a:rPr spc="-90" dirty="0"/>
              <a:t>.</a:t>
            </a:r>
          </a:p>
          <a:p>
            <a:pPr marL="2217420" marR="5080" indent="-344805">
              <a:lnSpc>
                <a:spcPct val="100000"/>
              </a:lnSpc>
              <a:spcBef>
                <a:spcPts val="1005"/>
              </a:spcBef>
              <a:tabLst>
                <a:tab pos="2217420" algn="l"/>
              </a:tabLst>
            </a:pPr>
            <a:r>
              <a:rPr spc="-60" dirty="0">
                <a:solidFill>
                  <a:srgbClr val="A42F10"/>
                </a:solidFill>
              </a:rPr>
              <a:t>🠶	</a:t>
            </a:r>
            <a:r>
              <a:rPr spc="-210" dirty="0"/>
              <a:t>Ona</a:t>
            </a:r>
            <a:r>
              <a:rPr spc="-55" dirty="0"/>
              <a:t> </a:t>
            </a:r>
            <a:r>
              <a:rPr spc="-145" dirty="0"/>
              <a:t>kötü,</a:t>
            </a:r>
            <a:r>
              <a:rPr spc="-45" dirty="0"/>
              <a:t> </a:t>
            </a:r>
            <a:r>
              <a:rPr u="sng" spc="-160" dirty="0"/>
              <a:t>tembel,</a:t>
            </a:r>
            <a:r>
              <a:rPr u="sng" spc="-45" dirty="0"/>
              <a:t> </a:t>
            </a:r>
            <a:r>
              <a:rPr u="sng" spc="-145" dirty="0"/>
              <a:t>işe</a:t>
            </a:r>
            <a:r>
              <a:rPr u="sng" spc="-65" dirty="0"/>
              <a:t> </a:t>
            </a:r>
            <a:r>
              <a:rPr u="sng" spc="-185" dirty="0"/>
              <a:t>yaramaz</a:t>
            </a:r>
            <a:r>
              <a:rPr u="sng" spc="-35" dirty="0"/>
              <a:t> </a:t>
            </a:r>
            <a:r>
              <a:rPr u="sng" spc="-170" dirty="0"/>
              <a:t>ya</a:t>
            </a:r>
            <a:r>
              <a:rPr u="sng" spc="-80" dirty="0"/>
              <a:t> </a:t>
            </a:r>
            <a:r>
              <a:rPr u="sng" spc="-185" dirty="0"/>
              <a:t>da</a:t>
            </a:r>
            <a:r>
              <a:rPr u="sng" spc="-50" dirty="0"/>
              <a:t> </a:t>
            </a:r>
            <a:r>
              <a:rPr u="sng" spc="-150" dirty="0"/>
              <a:t>aptal</a:t>
            </a:r>
            <a:r>
              <a:rPr u="sng" spc="-35" dirty="0"/>
              <a:t> </a:t>
            </a:r>
            <a:r>
              <a:rPr u="sng" spc="-135" dirty="0"/>
              <a:t>gibi</a:t>
            </a:r>
            <a:r>
              <a:rPr u="sng" spc="-60" dirty="0"/>
              <a:t> </a:t>
            </a:r>
            <a:r>
              <a:rPr u="sng" spc="-150" dirty="0"/>
              <a:t>şeyler</a:t>
            </a:r>
            <a:r>
              <a:rPr u="sng" spc="-55" dirty="0"/>
              <a:t> </a:t>
            </a:r>
            <a:r>
              <a:rPr u="sng" spc="-170" dirty="0"/>
              <a:t>söylemeniz</a:t>
            </a:r>
            <a:r>
              <a:rPr u="sng" spc="-60" dirty="0"/>
              <a:t> </a:t>
            </a:r>
            <a:r>
              <a:rPr u="sng" spc="-180" dirty="0"/>
              <a:t>olumsuz</a:t>
            </a:r>
            <a:r>
              <a:rPr u="sng" spc="-60" dirty="0"/>
              <a:t> </a:t>
            </a:r>
            <a:r>
              <a:rPr u="sng" spc="-160" dirty="0"/>
              <a:t>sonuçlar</a:t>
            </a:r>
            <a:r>
              <a:rPr u="sng" spc="-55" dirty="0"/>
              <a:t> </a:t>
            </a:r>
            <a:r>
              <a:rPr u="sng" spc="-150" dirty="0"/>
              <a:t>doğuracaktır</a:t>
            </a:r>
            <a:r>
              <a:rPr spc="-150" dirty="0"/>
              <a:t>.</a:t>
            </a:r>
            <a:r>
              <a:rPr dirty="0"/>
              <a:t> </a:t>
            </a:r>
            <a:r>
              <a:rPr spc="-200" dirty="0"/>
              <a:t>Bu </a:t>
            </a:r>
            <a:r>
              <a:rPr spc="-465" dirty="0"/>
              <a:t> </a:t>
            </a:r>
            <a:r>
              <a:rPr spc="-130" dirty="0"/>
              <a:t>tür bir </a:t>
            </a:r>
            <a:r>
              <a:rPr spc="-150" dirty="0"/>
              <a:t>davranış</a:t>
            </a:r>
            <a:r>
              <a:rPr spc="-145" dirty="0"/>
              <a:t> </a:t>
            </a:r>
            <a:r>
              <a:rPr spc="-165" dirty="0"/>
              <a:t>her </a:t>
            </a:r>
            <a:r>
              <a:rPr spc="-180" dirty="0"/>
              <a:t>şeyden</a:t>
            </a:r>
            <a:r>
              <a:rPr spc="-175" dirty="0"/>
              <a:t> </a:t>
            </a:r>
            <a:r>
              <a:rPr spc="-180" dirty="0"/>
              <a:t>önce</a:t>
            </a:r>
            <a:r>
              <a:rPr spc="-175" dirty="0"/>
              <a:t> </a:t>
            </a:r>
            <a:r>
              <a:rPr spc="-185" dirty="0"/>
              <a:t>çocuğunuzun</a:t>
            </a:r>
            <a:r>
              <a:rPr spc="105" dirty="0"/>
              <a:t> </a:t>
            </a:r>
            <a:r>
              <a:rPr spc="-165" dirty="0"/>
              <a:t>özgüvenini</a:t>
            </a:r>
            <a:r>
              <a:rPr spc="150" dirty="0"/>
              <a:t> </a:t>
            </a:r>
            <a:r>
              <a:rPr spc="-160" dirty="0"/>
              <a:t>zedeler. </a:t>
            </a:r>
            <a:r>
              <a:rPr spc="-190" dirty="0"/>
              <a:t>Çocuk</a:t>
            </a:r>
            <a:r>
              <a:rPr spc="95" dirty="0"/>
              <a:t> </a:t>
            </a:r>
            <a:r>
              <a:rPr spc="-165" dirty="0"/>
              <a:t>kendi </a:t>
            </a:r>
            <a:r>
              <a:rPr spc="-155" dirty="0"/>
              <a:t>değerini</a:t>
            </a:r>
            <a:r>
              <a:rPr spc="170" dirty="0"/>
              <a:t> </a:t>
            </a:r>
            <a:r>
              <a:rPr spc="-180" dirty="0"/>
              <a:t>büyük </a:t>
            </a:r>
            <a:r>
              <a:rPr spc="-175" dirty="0"/>
              <a:t> </a:t>
            </a:r>
            <a:r>
              <a:rPr spc="-165" dirty="0"/>
              <a:t>ölçüde </a:t>
            </a:r>
            <a:r>
              <a:rPr spc="-155" dirty="0"/>
              <a:t>ana-babasının</a:t>
            </a:r>
            <a:r>
              <a:rPr spc="-150" dirty="0"/>
              <a:t> </a:t>
            </a:r>
            <a:r>
              <a:rPr spc="-165" dirty="0"/>
              <a:t>düşüncelerine</a:t>
            </a:r>
            <a:r>
              <a:rPr spc="145" dirty="0"/>
              <a:t> </a:t>
            </a:r>
            <a:r>
              <a:rPr spc="-170" dirty="0"/>
              <a:t>göre</a:t>
            </a:r>
            <a:r>
              <a:rPr spc="140" dirty="0"/>
              <a:t> </a:t>
            </a:r>
            <a:r>
              <a:rPr spc="-145" dirty="0"/>
              <a:t>oluşturur: </a:t>
            </a:r>
            <a:r>
              <a:rPr spc="-180" dirty="0"/>
              <a:t>Eğer,</a:t>
            </a:r>
            <a:r>
              <a:rPr spc="114" dirty="0"/>
              <a:t> </a:t>
            </a:r>
            <a:r>
              <a:rPr spc="-204" dirty="0"/>
              <a:t>annem</a:t>
            </a:r>
            <a:r>
              <a:rPr spc="70" dirty="0"/>
              <a:t> </a:t>
            </a:r>
            <a:r>
              <a:rPr spc="-170" dirty="0"/>
              <a:t>ya </a:t>
            </a:r>
            <a:r>
              <a:rPr spc="-185" dirty="0"/>
              <a:t>da</a:t>
            </a:r>
            <a:r>
              <a:rPr spc="110" dirty="0"/>
              <a:t> </a:t>
            </a:r>
            <a:r>
              <a:rPr spc="-204" dirty="0"/>
              <a:t>babam</a:t>
            </a:r>
            <a:r>
              <a:rPr spc="65" dirty="0"/>
              <a:t> </a:t>
            </a:r>
            <a:r>
              <a:rPr spc="-185" dirty="0"/>
              <a:t>benim</a:t>
            </a:r>
            <a:r>
              <a:rPr spc="110" dirty="0"/>
              <a:t> </a:t>
            </a:r>
            <a:r>
              <a:rPr spc="-160" dirty="0"/>
              <a:t>kötü </a:t>
            </a:r>
            <a:r>
              <a:rPr spc="-155" dirty="0"/>
              <a:t> </a:t>
            </a:r>
            <a:r>
              <a:rPr spc="-185" dirty="0"/>
              <a:t>olduğumu</a:t>
            </a:r>
            <a:r>
              <a:rPr spc="-40" dirty="0"/>
              <a:t> </a:t>
            </a:r>
            <a:r>
              <a:rPr spc="-170" dirty="0"/>
              <a:t>düşünüyorsa,</a:t>
            </a:r>
            <a:r>
              <a:rPr dirty="0"/>
              <a:t> </a:t>
            </a:r>
            <a:r>
              <a:rPr spc="-185" dirty="0"/>
              <a:t>o</a:t>
            </a:r>
            <a:r>
              <a:rPr spc="-75" dirty="0"/>
              <a:t> </a:t>
            </a:r>
            <a:r>
              <a:rPr spc="-200" dirty="0"/>
              <a:t>zaman</a:t>
            </a:r>
            <a:r>
              <a:rPr spc="-55" dirty="0"/>
              <a:t> </a:t>
            </a:r>
            <a:r>
              <a:rPr spc="-190" dirty="0"/>
              <a:t>ben</a:t>
            </a:r>
            <a:r>
              <a:rPr spc="-35" dirty="0"/>
              <a:t> </a:t>
            </a:r>
            <a:r>
              <a:rPr spc="-180" dirty="0"/>
              <a:t>kötüyüm</a:t>
            </a:r>
            <a:r>
              <a:rPr spc="-50" dirty="0"/>
              <a:t> </a:t>
            </a:r>
            <a:r>
              <a:rPr spc="-145" dirty="0"/>
              <a:t>(aptalım</a:t>
            </a:r>
            <a:r>
              <a:rPr spc="-25" dirty="0"/>
              <a:t> </a:t>
            </a:r>
            <a:r>
              <a:rPr spc="-170" dirty="0"/>
              <a:t>ya</a:t>
            </a:r>
            <a:r>
              <a:rPr spc="-70" dirty="0"/>
              <a:t> </a:t>
            </a:r>
            <a:r>
              <a:rPr spc="-185" dirty="0"/>
              <a:t>da</a:t>
            </a:r>
            <a:r>
              <a:rPr spc="-45" dirty="0"/>
              <a:t> </a:t>
            </a:r>
            <a:r>
              <a:rPr spc="-160" dirty="0"/>
              <a:t>tembelim),</a:t>
            </a:r>
            <a:r>
              <a:rPr spc="-45" dirty="0"/>
              <a:t> </a:t>
            </a:r>
            <a:r>
              <a:rPr spc="-155" dirty="0"/>
              <a:t>diye</a:t>
            </a:r>
            <a:r>
              <a:rPr spc="-45" dirty="0"/>
              <a:t> </a:t>
            </a:r>
            <a:r>
              <a:rPr spc="-160" dirty="0"/>
              <a:t>düşünecektir.</a:t>
            </a:r>
            <a:r>
              <a:rPr spc="-45" dirty="0"/>
              <a:t> </a:t>
            </a:r>
            <a:r>
              <a:rPr spc="-165" dirty="0"/>
              <a:t>Hayatla </a:t>
            </a:r>
            <a:r>
              <a:rPr spc="-160" dirty="0"/>
              <a:t> </a:t>
            </a:r>
            <a:r>
              <a:rPr spc="-180" dirty="0"/>
              <a:t>başa</a:t>
            </a:r>
            <a:r>
              <a:rPr spc="-55" dirty="0"/>
              <a:t> </a:t>
            </a:r>
            <a:r>
              <a:rPr spc="-150" dirty="0"/>
              <a:t>çıkabilmek</a:t>
            </a:r>
            <a:r>
              <a:rPr spc="-65" dirty="0"/>
              <a:t> </a:t>
            </a:r>
            <a:r>
              <a:rPr spc="-125" dirty="0"/>
              <a:t>için</a:t>
            </a:r>
            <a:r>
              <a:rPr spc="-95" dirty="0"/>
              <a:t> </a:t>
            </a:r>
            <a:r>
              <a:rPr spc="-145" dirty="0"/>
              <a:t>çocukların</a:t>
            </a:r>
            <a:r>
              <a:rPr spc="-50" dirty="0"/>
              <a:t> </a:t>
            </a:r>
            <a:r>
              <a:rPr spc="-215" dirty="0"/>
              <a:t>mümkün</a:t>
            </a:r>
            <a:r>
              <a:rPr spc="-55" dirty="0"/>
              <a:t> </a:t>
            </a:r>
            <a:r>
              <a:rPr spc="-175" dirty="0"/>
              <a:t>olduğunca</a:t>
            </a:r>
            <a:r>
              <a:rPr spc="-30" dirty="0"/>
              <a:t> </a:t>
            </a:r>
            <a:r>
              <a:rPr spc="-140" dirty="0"/>
              <a:t>fazla</a:t>
            </a:r>
            <a:r>
              <a:rPr spc="-45" dirty="0"/>
              <a:t> </a:t>
            </a:r>
            <a:r>
              <a:rPr spc="-185" dirty="0"/>
              <a:t>güvene</a:t>
            </a:r>
            <a:r>
              <a:rPr spc="-25" dirty="0"/>
              <a:t> </a:t>
            </a:r>
            <a:r>
              <a:rPr spc="-120" dirty="0"/>
              <a:t>ihtiyacı</a:t>
            </a:r>
            <a:r>
              <a:rPr spc="-90" dirty="0"/>
              <a:t> </a:t>
            </a:r>
            <a:r>
              <a:rPr spc="-140" dirty="0"/>
              <a:t>vardır.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343"/>
                  </a:lnTo>
                  <a:lnTo>
                    <a:pt x="0" y="505468"/>
                  </a:lnTo>
                  <a:lnTo>
                    <a:pt x="1246174" y="509016"/>
                  </a:lnTo>
                  <a:lnTo>
                    <a:pt x="1346454" y="509016"/>
                  </a:lnTo>
                  <a:lnTo>
                    <a:pt x="1351026" y="504190"/>
                  </a:lnTo>
                  <a:lnTo>
                    <a:pt x="1352677" y="502539"/>
                  </a:lnTo>
                  <a:lnTo>
                    <a:pt x="1354582" y="501015"/>
                  </a:lnTo>
                  <a:lnTo>
                    <a:pt x="1584960" y="269748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6"/>
                  </a:lnTo>
                  <a:lnTo>
                    <a:pt x="1356106" y="11303"/>
                  </a:lnTo>
                  <a:lnTo>
                    <a:pt x="1351026" y="11303"/>
                  </a:lnTo>
                  <a:lnTo>
                    <a:pt x="1351026" y="6477"/>
                  </a:lnTo>
                  <a:lnTo>
                    <a:pt x="1346454" y="6477"/>
                  </a:lnTo>
                  <a:lnTo>
                    <a:pt x="1341628" y="1778"/>
                  </a:lnTo>
                  <a:lnTo>
                    <a:pt x="1246174" y="1778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8867" rIns="0" bIns="0" rtlCol="0">
            <a:spAutoFit/>
          </a:bodyPr>
          <a:lstStyle/>
          <a:p>
            <a:pPr marL="187325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8.</a:t>
            </a:r>
            <a:r>
              <a:rPr spc="-15" dirty="0"/>
              <a:t> </a:t>
            </a:r>
            <a:r>
              <a:rPr spc="-10" dirty="0"/>
              <a:t>ÇOCUĞUNUZLA</a:t>
            </a:r>
            <a:r>
              <a:rPr spc="10" dirty="0"/>
              <a:t> </a:t>
            </a:r>
            <a:r>
              <a:rPr spc="-15" dirty="0"/>
              <a:t>SADECE</a:t>
            </a:r>
            <a:r>
              <a:rPr spc="35" dirty="0"/>
              <a:t> </a:t>
            </a:r>
            <a:r>
              <a:rPr spc="-20" dirty="0"/>
              <a:t>SORUN </a:t>
            </a:r>
            <a:r>
              <a:rPr spc="-1050" dirty="0"/>
              <a:t> </a:t>
            </a:r>
            <a:r>
              <a:rPr spc="-25" dirty="0"/>
              <a:t>OLDUĞUNDA</a:t>
            </a:r>
            <a:r>
              <a:rPr spc="20" dirty="0"/>
              <a:t> </a:t>
            </a:r>
            <a:r>
              <a:rPr spc="-10" dirty="0"/>
              <a:t>DEĞİL</a:t>
            </a:r>
            <a:r>
              <a:rPr spc="45" dirty="0"/>
              <a:t> </a:t>
            </a:r>
            <a:r>
              <a:rPr spc="-10" dirty="0"/>
              <a:t>HER</a:t>
            </a:r>
            <a:r>
              <a:rPr spc="5" dirty="0"/>
              <a:t> </a:t>
            </a:r>
            <a:r>
              <a:rPr spc="-15" dirty="0"/>
              <a:t>ZAMAN </a:t>
            </a:r>
            <a:r>
              <a:rPr spc="-10" dirty="0"/>
              <a:t> İLETİŞİM</a:t>
            </a:r>
            <a:r>
              <a:rPr spc="45" dirty="0"/>
              <a:t> </a:t>
            </a:r>
            <a:r>
              <a:rPr spc="-15" dirty="0"/>
              <a:t>KURUN.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72333" y="2656789"/>
            <a:ext cx="8675370" cy="1398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10"/>
                </a:solidFill>
                <a:latin typeface="Microsoft Sans Serif"/>
                <a:cs typeface="Microsoft Sans Serif"/>
              </a:rPr>
              <a:t>🠶	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Bazı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aileler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genelde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sorun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yaratan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davranışları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daha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çok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gördükleri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için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evde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genelde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çocuk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sorunlu </a:t>
            </a:r>
            <a:r>
              <a:rPr sz="1800" spc="-459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davranışlarıyla 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gündem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olabilir. 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Anne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 baba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sorun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olduğu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durumlarda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çocukla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daha</a:t>
            </a:r>
            <a:r>
              <a:rPr sz="1800" spc="10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çok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iletişime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geçiyor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diğer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zamanlarda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iletişim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daha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sınırlı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oluyorsa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çocuk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için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sorunlu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durumlardaki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 ebeveynlerinin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ona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teması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 onunla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iletişimi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pekiştireç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olabilir. 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Bu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da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çocuğun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sorunlu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davranışları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sürdürmesine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sebep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olabilir</a:t>
            </a:r>
            <a:endParaRPr sz="1800" dirty="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51519" y="4511040"/>
            <a:ext cx="2846831" cy="174040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782823" y="4511040"/>
            <a:ext cx="2429255" cy="174040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440679" y="4511040"/>
            <a:ext cx="2621279" cy="174040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299"/>
                  </a:lnTo>
                  <a:lnTo>
                    <a:pt x="0" y="505468"/>
                  </a:lnTo>
                  <a:lnTo>
                    <a:pt x="1246174" y="509015"/>
                  </a:lnTo>
                  <a:lnTo>
                    <a:pt x="1346454" y="509015"/>
                  </a:lnTo>
                  <a:lnTo>
                    <a:pt x="1351026" y="504189"/>
                  </a:lnTo>
                  <a:lnTo>
                    <a:pt x="1352677" y="502538"/>
                  </a:lnTo>
                  <a:lnTo>
                    <a:pt x="1354582" y="501014"/>
                  </a:lnTo>
                  <a:lnTo>
                    <a:pt x="1584960" y="269747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5"/>
                  </a:lnTo>
                  <a:lnTo>
                    <a:pt x="1356106" y="11302"/>
                  </a:lnTo>
                  <a:lnTo>
                    <a:pt x="1351026" y="11302"/>
                  </a:lnTo>
                  <a:lnTo>
                    <a:pt x="1351026" y="6476"/>
                  </a:lnTo>
                  <a:lnTo>
                    <a:pt x="1346454" y="6476"/>
                  </a:lnTo>
                  <a:lnTo>
                    <a:pt x="1341628" y="1777"/>
                  </a:lnTo>
                  <a:lnTo>
                    <a:pt x="1246174" y="1777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668651" y="2795396"/>
            <a:ext cx="8397240" cy="1251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Sadece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sorunlar yaşandığında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çocuğun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evde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görünür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olması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diğer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zamanlar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kendi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haline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bırakılması, </a:t>
            </a:r>
            <a:r>
              <a:rPr sz="1800" spc="-120" dirty="0">
                <a:solidFill>
                  <a:srgbClr val="404040"/>
                </a:solidFill>
                <a:latin typeface="Microsoft Sans Serif"/>
                <a:cs typeface="Microsoft Sans Serif"/>
              </a:rPr>
              <a:t>yalnızlaştırılması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ya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da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olumlu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davranışların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görmezden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gelinmesi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çocuğun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olumsuz </a:t>
            </a:r>
            <a:r>
              <a:rPr sz="1800" spc="-4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davranışı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sürdürmesine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sebep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olur.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Bu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sebeple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çocukla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her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daim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Microsoft Sans Serif"/>
                <a:cs typeface="Microsoft Sans Serif"/>
              </a:rPr>
              <a:t>sağlıklı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iletişim</a:t>
            </a:r>
            <a:r>
              <a:rPr sz="1800" spc="-1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kurmak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temasta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olmak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çok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önemlidir.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66744" y="4544567"/>
            <a:ext cx="5635752" cy="172212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600070" y="975817"/>
            <a:ext cx="7819390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000000"/>
                </a:solidFill>
              </a:rPr>
              <a:t>8.</a:t>
            </a:r>
            <a:r>
              <a:rPr spc="-2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ÇOCUĞUNUZLA</a:t>
            </a:r>
            <a:r>
              <a:rPr spc="10" dirty="0">
                <a:solidFill>
                  <a:srgbClr val="000000"/>
                </a:solidFill>
              </a:rPr>
              <a:t> </a:t>
            </a:r>
            <a:r>
              <a:rPr spc="-15" dirty="0">
                <a:solidFill>
                  <a:srgbClr val="000000"/>
                </a:solidFill>
              </a:rPr>
              <a:t>SADECE</a:t>
            </a:r>
            <a:r>
              <a:rPr spc="35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SORUN </a:t>
            </a:r>
            <a:r>
              <a:rPr spc="-1050" dirty="0">
                <a:solidFill>
                  <a:srgbClr val="000000"/>
                </a:solidFill>
              </a:rPr>
              <a:t> </a:t>
            </a:r>
            <a:r>
              <a:rPr spc="-25" dirty="0">
                <a:solidFill>
                  <a:srgbClr val="000000"/>
                </a:solidFill>
              </a:rPr>
              <a:t>OLDUĞUNDA</a:t>
            </a:r>
            <a:r>
              <a:rPr spc="10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DEĞİL</a:t>
            </a:r>
            <a:r>
              <a:rPr spc="3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HER</a:t>
            </a:r>
            <a:r>
              <a:rPr spc="-1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ZAMAN </a:t>
            </a:r>
            <a:r>
              <a:rPr spc="-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İLETİŞİM</a:t>
            </a:r>
            <a:r>
              <a:rPr spc="35" dirty="0">
                <a:solidFill>
                  <a:srgbClr val="000000"/>
                </a:solidFill>
              </a:rPr>
              <a:t> </a:t>
            </a:r>
            <a:r>
              <a:rPr spc="-20" dirty="0">
                <a:solidFill>
                  <a:srgbClr val="000000"/>
                </a:solidFill>
              </a:rPr>
              <a:t>KURUN.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299"/>
                  </a:lnTo>
                  <a:lnTo>
                    <a:pt x="0" y="505468"/>
                  </a:lnTo>
                  <a:lnTo>
                    <a:pt x="1246174" y="509015"/>
                  </a:lnTo>
                  <a:lnTo>
                    <a:pt x="1346454" y="509015"/>
                  </a:lnTo>
                  <a:lnTo>
                    <a:pt x="1351026" y="504189"/>
                  </a:lnTo>
                  <a:lnTo>
                    <a:pt x="1352677" y="502538"/>
                  </a:lnTo>
                  <a:lnTo>
                    <a:pt x="1354582" y="501014"/>
                  </a:lnTo>
                  <a:lnTo>
                    <a:pt x="1584960" y="269747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5"/>
                  </a:lnTo>
                  <a:lnTo>
                    <a:pt x="1356106" y="11302"/>
                  </a:lnTo>
                  <a:lnTo>
                    <a:pt x="1351026" y="11302"/>
                  </a:lnTo>
                  <a:lnTo>
                    <a:pt x="1351026" y="6476"/>
                  </a:lnTo>
                  <a:lnTo>
                    <a:pt x="1346454" y="6476"/>
                  </a:lnTo>
                  <a:lnTo>
                    <a:pt x="1341628" y="1777"/>
                  </a:lnTo>
                  <a:lnTo>
                    <a:pt x="1246174" y="1777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20000" y="3544823"/>
            <a:ext cx="3883152" cy="2365248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672333" y="626821"/>
            <a:ext cx="69945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/>
              <a:t>OLUMLU</a:t>
            </a:r>
            <a:r>
              <a:rPr sz="3600" spc="-45" dirty="0"/>
              <a:t> </a:t>
            </a:r>
            <a:r>
              <a:rPr sz="3600" spc="-40" dirty="0"/>
              <a:t>DAVRANIŞ</a:t>
            </a:r>
            <a:r>
              <a:rPr sz="3600" spc="-110" dirty="0"/>
              <a:t> </a:t>
            </a:r>
            <a:r>
              <a:rPr sz="3600" dirty="0"/>
              <a:t>NEDİR?</a:t>
            </a:r>
            <a:endParaRPr sz="3600"/>
          </a:p>
        </p:txBody>
      </p:sp>
      <p:sp>
        <p:nvSpPr>
          <p:cNvPr id="8" name="object 8"/>
          <p:cNvSpPr txBox="1"/>
          <p:nvPr/>
        </p:nvSpPr>
        <p:spPr>
          <a:xfrm>
            <a:off x="2668651" y="2161108"/>
            <a:ext cx="8477250" cy="2654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Olumlu</a:t>
            </a:r>
            <a:r>
              <a:rPr sz="18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davranış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çocuğun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gelişim</a:t>
            </a:r>
            <a:r>
              <a:rPr sz="1800" spc="-9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dönemine</a:t>
            </a:r>
            <a:r>
              <a:rPr sz="18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uygun,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toplum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aile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içinde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isteklerini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ya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Microsoft Sans Serif"/>
                <a:cs typeface="Microsoft Sans Serif"/>
              </a:rPr>
              <a:t>fikirlerini</a:t>
            </a:r>
            <a:endParaRPr sz="18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kırıcı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olmadan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inatlaşmadan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sergilemesidir.</a:t>
            </a: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tabLst>
                <a:tab pos="408305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Disiplin</a:t>
            </a:r>
            <a:r>
              <a:rPr sz="1800" spc="-10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çocuğa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istenilen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davranışları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Microsoft Sans Serif"/>
                <a:cs typeface="Microsoft Sans Serif"/>
              </a:rPr>
              <a:t>alışkanlıkları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öğretmek,</a:t>
            </a:r>
            <a:r>
              <a:rPr sz="18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kendi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kendini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denetleme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ya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da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Microsoft Sans Serif"/>
                <a:cs typeface="Microsoft Sans Serif"/>
              </a:rPr>
              <a:t>iç</a:t>
            </a:r>
            <a:endParaRPr sz="18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</a:pP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denetim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204" dirty="0">
                <a:solidFill>
                  <a:srgbClr val="404040"/>
                </a:solidFill>
                <a:latin typeface="Microsoft Sans Serif"/>
                <a:cs typeface="Microsoft Sans Serif"/>
              </a:rPr>
              <a:t>demek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olan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ahlak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gelişimini</a:t>
            </a:r>
            <a:r>
              <a:rPr sz="18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sağlamaktır.</a:t>
            </a: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tabLst>
                <a:tab pos="408305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120" dirty="0">
                <a:solidFill>
                  <a:srgbClr val="404040"/>
                </a:solidFill>
                <a:latin typeface="Microsoft Sans Serif"/>
                <a:cs typeface="Microsoft Sans Serif"/>
              </a:rPr>
              <a:t>Etkili</a:t>
            </a:r>
            <a:r>
              <a:rPr sz="1800" spc="-9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Disiplin</a:t>
            </a:r>
            <a:r>
              <a:rPr sz="1800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Ebeveyn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Microsoft Sans Serif"/>
                <a:cs typeface="Microsoft Sans Serif"/>
              </a:rPr>
              <a:t>ile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çocuk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arasında</a:t>
            </a:r>
            <a:endParaRPr sz="1800">
              <a:latin typeface="Microsoft Sans Serif"/>
              <a:cs typeface="Microsoft Sans Serif"/>
            </a:endParaRPr>
          </a:p>
          <a:p>
            <a:pPr marL="433070">
              <a:lnSpc>
                <a:spcPct val="100000"/>
              </a:lnSpc>
              <a:spcBef>
                <a:spcPts val="195"/>
              </a:spcBef>
            </a:pP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bi</a:t>
            </a:r>
            <a:r>
              <a:rPr sz="1800" spc="-114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uyu</a:t>
            </a:r>
            <a:r>
              <a:rPr sz="1800" spc="-270" dirty="0">
                <a:solidFill>
                  <a:srgbClr val="404040"/>
                </a:solidFill>
                <a:latin typeface="Microsoft Sans Serif"/>
                <a:cs typeface="Microsoft Sans Serif"/>
              </a:rPr>
              <a:t>m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s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ğ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l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aya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b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il</a:t>
            </a:r>
            <a:r>
              <a:rPr sz="1800" spc="-280" dirty="0">
                <a:solidFill>
                  <a:srgbClr val="404040"/>
                </a:solidFill>
                <a:latin typeface="Microsoft Sans Serif"/>
                <a:cs typeface="Microsoft Sans Serif"/>
              </a:rPr>
              <a:t>m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ekt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.</a:t>
            </a:r>
            <a:endParaRPr sz="1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343"/>
                  </a:lnTo>
                  <a:lnTo>
                    <a:pt x="0" y="505468"/>
                  </a:lnTo>
                  <a:lnTo>
                    <a:pt x="1246174" y="509016"/>
                  </a:lnTo>
                  <a:lnTo>
                    <a:pt x="1346454" y="509016"/>
                  </a:lnTo>
                  <a:lnTo>
                    <a:pt x="1351026" y="504190"/>
                  </a:lnTo>
                  <a:lnTo>
                    <a:pt x="1352677" y="502539"/>
                  </a:lnTo>
                  <a:lnTo>
                    <a:pt x="1354582" y="501015"/>
                  </a:lnTo>
                  <a:lnTo>
                    <a:pt x="1584960" y="269748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6"/>
                  </a:lnTo>
                  <a:lnTo>
                    <a:pt x="1356106" y="11303"/>
                  </a:lnTo>
                  <a:lnTo>
                    <a:pt x="1351026" y="11303"/>
                  </a:lnTo>
                  <a:lnTo>
                    <a:pt x="1351026" y="6477"/>
                  </a:lnTo>
                  <a:lnTo>
                    <a:pt x="1346454" y="6477"/>
                  </a:lnTo>
                  <a:lnTo>
                    <a:pt x="1341628" y="1778"/>
                  </a:lnTo>
                  <a:lnTo>
                    <a:pt x="1246174" y="1778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72333" y="626821"/>
            <a:ext cx="60699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9.</a:t>
            </a:r>
            <a:r>
              <a:rPr sz="3600" spc="-40" dirty="0"/>
              <a:t> </a:t>
            </a:r>
            <a:r>
              <a:rPr sz="3600" spc="-5" dirty="0"/>
              <a:t>SEÇENEKLER</a:t>
            </a:r>
            <a:r>
              <a:rPr sz="3600" spc="-15" dirty="0"/>
              <a:t> </a:t>
            </a:r>
            <a:r>
              <a:rPr sz="3600" spc="-5" dirty="0"/>
              <a:t>SUNUN</a:t>
            </a:r>
            <a:endParaRPr sz="3600"/>
          </a:p>
        </p:txBody>
      </p:sp>
      <p:sp>
        <p:nvSpPr>
          <p:cNvPr id="7" name="object 7"/>
          <p:cNvSpPr txBox="1"/>
          <p:nvPr/>
        </p:nvSpPr>
        <p:spPr>
          <a:xfrm>
            <a:off x="2584450" y="1596009"/>
            <a:ext cx="8714740" cy="2202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643890" indent="-344805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10"/>
                </a:solidFill>
                <a:latin typeface="Microsoft Sans Serif"/>
                <a:cs typeface="Microsoft Sans Serif"/>
              </a:rPr>
              <a:t>🠶	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Çocuklar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da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yetişkinler gibi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hayatlarında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kontrol sahibi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olmak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isterler. </a:t>
            </a:r>
            <a:r>
              <a:rPr sz="1800" spc="-204" dirty="0">
                <a:solidFill>
                  <a:srgbClr val="404040"/>
                </a:solidFill>
                <a:latin typeface="Microsoft Sans Serif"/>
                <a:cs typeface="Microsoft Sans Serif"/>
              </a:rPr>
              <a:t>Bu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sebeple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Microsoft Sans Serif"/>
                <a:cs typeface="Microsoft Sans Serif"/>
              </a:rPr>
              <a:t>katı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kurallar </a:t>
            </a:r>
            <a:r>
              <a:rPr sz="1800" spc="-4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koymak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yerine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sizin</a:t>
            </a:r>
            <a:r>
              <a:rPr sz="1800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için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de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makul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olabilecek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seçenekler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yaratabilirsiniz.</a:t>
            </a:r>
            <a:endParaRPr sz="1800">
              <a:latin typeface="Microsoft Sans Serif"/>
              <a:cs typeface="Microsoft Sans Serif"/>
            </a:endParaRPr>
          </a:p>
          <a:p>
            <a:pPr marL="356870" marR="5080" indent="-344805">
              <a:lnSpc>
                <a:spcPct val="10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10"/>
                </a:solidFill>
                <a:latin typeface="Microsoft Sans Serif"/>
                <a:cs typeface="Microsoft Sans Serif"/>
              </a:rPr>
              <a:t>🠶	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“Uyumak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istiyor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musun?”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yerine,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“Şimdi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mi,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yoksa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on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dakika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sonra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mı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yatmak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istersin?”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gibi.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Böylece </a:t>
            </a:r>
            <a:r>
              <a:rPr sz="1800" spc="-4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çocuğunuz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215" dirty="0">
                <a:solidFill>
                  <a:srgbClr val="404040"/>
                </a:solidFill>
                <a:latin typeface="Microsoft Sans Serif"/>
                <a:cs typeface="Microsoft Sans Serif"/>
              </a:rPr>
              <a:t>hem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biraz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kontrol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hissetmiş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olur,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220" dirty="0">
                <a:solidFill>
                  <a:srgbClr val="404040"/>
                </a:solidFill>
                <a:latin typeface="Microsoft Sans Serif"/>
                <a:cs typeface="Microsoft Sans Serif"/>
              </a:rPr>
              <a:t>hem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de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onu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yatmaya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kolayca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ikna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etmiş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olursunuz</a:t>
            </a:r>
            <a:endParaRPr sz="1800">
              <a:latin typeface="Microsoft Sans Serif"/>
              <a:cs typeface="Microsoft Sans Serif"/>
            </a:endParaRPr>
          </a:p>
          <a:p>
            <a:pPr marL="356870" marR="19685" indent="-344805">
              <a:lnSpc>
                <a:spcPct val="10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10"/>
                </a:solidFill>
                <a:latin typeface="Microsoft Sans Serif"/>
                <a:cs typeface="Microsoft Sans Serif"/>
              </a:rPr>
              <a:t>🠶	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Çocuğunuzun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hayatında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son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söz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size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aitmiş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onun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söz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hakkı 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yokmuş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gibi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davranırsanız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sizinle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 inatlaşabilir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olumsuz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davranışlar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sergileyebilirler. 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Bu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sebeple</a:t>
            </a:r>
            <a:r>
              <a:rPr sz="1800" spc="1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onların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da</a:t>
            </a:r>
            <a:r>
              <a:rPr sz="1800" spc="1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söz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hakkına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sahip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olduğunu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hissettirin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belli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Microsoft Sans Serif"/>
                <a:cs typeface="Microsoft Sans Serif"/>
              </a:rPr>
              <a:t>sınırlar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çerçevesinde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seçenekler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sunarak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onun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karar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vermesini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sağlayın.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16935" y="5007864"/>
            <a:ext cx="8089392" cy="1606296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299"/>
                  </a:lnTo>
                  <a:lnTo>
                    <a:pt x="0" y="505468"/>
                  </a:lnTo>
                  <a:lnTo>
                    <a:pt x="1246174" y="509015"/>
                  </a:lnTo>
                  <a:lnTo>
                    <a:pt x="1346454" y="509015"/>
                  </a:lnTo>
                  <a:lnTo>
                    <a:pt x="1351026" y="504189"/>
                  </a:lnTo>
                  <a:lnTo>
                    <a:pt x="1352677" y="502538"/>
                  </a:lnTo>
                  <a:lnTo>
                    <a:pt x="1354582" y="501014"/>
                  </a:lnTo>
                  <a:lnTo>
                    <a:pt x="1584960" y="269747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5"/>
                  </a:lnTo>
                  <a:lnTo>
                    <a:pt x="1356106" y="11302"/>
                  </a:lnTo>
                  <a:lnTo>
                    <a:pt x="1351026" y="11302"/>
                  </a:lnTo>
                  <a:lnTo>
                    <a:pt x="1351026" y="6476"/>
                  </a:lnTo>
                  <a:lnTo>
                    <a:pt x="1346454" y="6476"/>
                  </a:lnTo>
                  <a:lnTo>
                    <a:pt x="1341628" y="1777"/>
                  </a:lnTo>
                  <a:lnTo>
                    <a:pt x="1246174" y="1777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3406" rIns="0" bIns="0" rtlCol="0">
            <a:spAutoFit/>
          </a:bodyPr>
          <a:lstStyle/>
          <a:p>
            <a:pPr marL="1873250" marR="508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10.</a:t>
            </a:r>
            <a:r>
              <a:rPr sz="3600" spc="-20" dirty="0"/>
              <a:t> </a:t>
            </a:r>
            <a:r>
              <a:rPr sz="3600" spc="-30" dirty="0"/>
              <a:t>CEVABINI</a:t>
            </a:r>
            <a:r>
              <a:rPr sz="3600" spc="-10" dirty="0"/>
              <a:t> </a:t>
            </a:r>
            <a:r>
              <a:rPr sz="3600" spc="-5" dirty="0"/>
              <a:t>BİLDİĞİNİZ </a:t>
            </a:r>
            <a:r>
              <a:rPr sz="3600" spc="-1185" dirty="0"/>
              <a:t> </a:t>
            </a:r>
            <a:r>
              <a:rPr sz="3600" spc="-10" dirty="0"/>
              <a:t>SORULAR </a:t>
            </a:r>
            <a:r>
              <a:rPr sz="3600" spc="-40" dirty="0"/>
              <a:t>SORMAYIN</a:t>
            </a:r>
            <a:endParaRPr sz="3600"/>
          </a:p>
        </p:txBody>
      </p:sp>
      <p:sp>
        <p:nvSpPr>
          <p:cNvPr id="7" name="object 7"/>
          <p:cNvSpPr txBox="1"/>
          <p:nvPr/>
        </p:nvSpPr>
        <p:spPr>
          <a:xfrm>
            <a:off x="2668651" y="2437060"/>
            <a:ext cx="8426450" cy="251015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5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Gerçekten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bir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karar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vermesini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istemediğiniz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zaman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ona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soru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sormayın.</a:t>
            </a:r>
            <a:endParaRPr sz="1800" dirty="0">
              <a:latin typeface="Microsoft Sans Serif"/>
              <a:cs typeface="Microsoft Sans Serif"/>
            </a:endParaRPr>
          </a:p>
          <a:p>
            <a:pPr marL="356870" marR="5080" indent="-344805">
              <a:lnSpc>
                <a:spcPct val="9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Sorular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çocuğunuza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hayır </a:t>
            </a:r>
            <a:r>
              <a:rPr sz="1800" spc="-210" dirty="0">
                <a:solidFill>
                  <a:srgbClr val="404040"/>
                </a:solidFill>
                <a:latin typeface="Microsoft Sans Serif"/>
                <a:cs typeface="Microsoft Sans Serif"/>
              </a:rPr>
              <a:t>deme</a:t>
            </a:r>
            <a:r>
              <a:rPr sz="1800" spc="-204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95" dirty="0">
                <a:solidFill>
                  <a:srgbClr val="404040"/>
                </a:solidFill>
                <a:latin typeface="Microsoft Sans Serif"/>
                <a:cs typeface="Microsoft Sans Serif"/>
              </a:rPr>
              <a:t>fırsatı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verir.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“Oyuncaklarını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toplamak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ister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misin?”, 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“Uyumak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ister </a:t>
            </a:r>
            <a:r>
              <a:rPr sz="1800" spc="-4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misin?”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Bir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düşünün;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siz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çocuk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olsaydınız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bu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sorulara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cevabınız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kesinlikle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hayır olacaktı. </a:t>
            </a:r>
            <a:r>
              <a:rPr sz="1800" spc="-204" dirty="0">
                <a:solidFill>
                  <a:srgbClr val="404040"/>
                </a:solidFill>
                <a:latin typeface="Microsoft Sans Serif"/>
                <a:cs typeface="Microsoft Sans Serif"/>
              </a:rPr>
              <a:t>Onun 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yerine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çocuğa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‘uyuma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zamanı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geldi 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‘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ya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da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‘oyuncaklarını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toplamanı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istiyorum’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gibi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cümleler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kurulabilir.</a:t>
            </a:r>
            <a:endParaRPr sz="1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254" dirty="0">
                <a:solidFill>
                  <a:srgbClr val="404040"/>
                </a:solidFill>
                <a:latin typeface="Microsoft Sans Serif"/>
                <a:cs typeface="Microsoft Sans Serif"/>
              </a:rPr>
              <a:t>O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zaman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çocuğunuzun</a:t>
            </a:r>
            <a:r>
              <a:rPr sz="18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cevabına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uymaktan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ya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da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emir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vermekten</a:t>
            </a:r>
            <a:r>
              <a:rPr sz="18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başka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çareniz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kalmayacaktır.</a:t>
            </a:r>
            <a:endParaRPr sz="1800" dirty="0">
              <a:latin typeface="Microsoft Sans Serif"/>
              <a:cs typeface="Microsoft Sans Serif"/>
            </a:endParaRPr>
          </a:p>
          <a:p>
            <a:pPr marL="12700">
              <a:lnSpc>
                <a:spcPts val="2055"/>
              </a:lnSpc>
              <a:spcBef>
                <a:spcPts val="765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Eğer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çocuğunuzun</a:t>
            </a:r>
            <a:r>
              <a:rPr sz="18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seçim</a:t>
            </a:r>
            <a:r>
              <a:rPr sz="1800" spc="-9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hakkı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yoksa,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ona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böyle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bir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hak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vermeyin.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İsteklerinizi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soru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olarak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değil,</a:t>
            </a:r>
            <a:endParaRPr sz="1800" dirty="0">
              <a:latin typeface="Microsoft Sans Serif"/>
              <a:cs typeface="Microsoft Sans Serif"/>
            </a:endParaRPr>
          </a:p>
          <a:p>
            <a:pPr marL="356870">
              <a:lnSpc>
                <a:spcPts val="2055"/>
              </a:lnSpc>
            </a:pP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s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tek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ola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k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b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li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ti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n</a:t>
            </a:r>
            <a:r>
              <a:rPr sz="1800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.</a:t>
            </a:r>
            <a:endParaRPr sz="18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343"/>
                  </a:lnTo>
                  <a:lnTo>
                    <a:pt x="0" y="505468"/>
                  </a:lnTo>
                  <a:lnTo>
                    <a:pt x="1246174" y="509016"/>
                  </a:lnTo>
                  <a:lnTo>
                    <a:pt x="1346454" y="509016"/>
                  </a:lnTo>
                  <a:lnTo>
                    <a:pt x="1351026" y="504190"/>
                  </a:lnTo>
                  <a:lnTo>
                    <a:pt x="1352677" y="502539"/>
                  </a:lnTo>
                  <a:lnTo>
                    <a:pt x="1354582" y="501015"/>
                  </a:lnTo>
                  <a:lnTo>
                    <a:pt x="1584960" y="269748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6"/>
                  </a:lnTo>
                  <a:lnTo>
                    <a:pt x="1356106" y="11303"/>
                  </a:lnTo>
                  <a:lnTo>
                    <a:pt x="1351026" y="11303"/>
                  </a:lnTo>
                  <a:lnTo>
                    <a:pt x="1351026" y="6477"/>
                  </a:lnTo>
                  <a:lnTo>
                    <a:pt x="1346454" y="6477"/>
                  </a:lnTo>
                  <a:lnTo>
                    <a:pt x="1341628" y="1778"/>
                  </a:lnTo>
                  <a:lnTo>
                    <a:pt x="1246174" y="1778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3406" rIns="0" bIns="0" rtlCol="0">
            <a:spAutoFit/>
          </a:bodyPr>
          <a:lstStyle/>
          <a:p>
            <a:pPr marL="1873250" marR="508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11.CEZA </a:t>
            </a:r>
            <a:r>
              <a:rPr sz="3600" spc="-5" dirty="0"/>
              <a:t>UZUN </a:t>
            </a:r>
            <a:r>
              <a:rPr sz="3600" spc="-35" dirty="0"/>
              <a:t>VADEDE </a:t>
            </a:r>
            <a:r>
              <a:rPr sz="3600" spc="-10" dirty="0"/>
              <a:t>İŞE </a:t>
            </a:r>
            <a:r>
              <a:rPr sz="3600" spc="-1190" dirty="0"/>
              <a:t> </a:t>
            </a:r>
            <a:r>
              <a:rPr sz="3600" spc="-40" dirty="0"/>
              <a:t>YARAMAZ!</a:t>
            </a:r>
            <a:endParaRPr sz="3600"/>
          </a:p>
        </p:txBody>
      </p:sp>
      <p:sp>
        <p:nvSpPr>
          <p:cNvPr id="7" name="object 7"/>
          <p:cNvSpPr txBox="1"/>
          <p:nvPr/>
        </p:nvSpPr>
        <p:spPr>
          <a:xfrm>
            <a:off x="2668651" y="2405634"/>
            <a:ext cx="8719820" cy="16535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10"/>
                </a:solidFill>
                <a:latin typeface="Microsoft Sans Serif"/>
                <a:cs typeface="Microsoft Sans Serif"/>
              </a:rPr>
              <a:t>🠶	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Ceza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vermek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05" dirty="0">
                <a:solidFill>
                  <a:srgbClr val="404040"/>
                </a:solidFill>
                <a:latin typeface="Microsoft Sans Serif"/>
                <a:cs typeface="Microsoft Sans Serif"/>
              </a:rPr>
              <a:t>kızgınlık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anında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çözüm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sağlamış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gibi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gözükebilir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fakat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uzun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vadede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o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davranışı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yok</a:t>
            </a:r>
            <a:endParaRPr sz="18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</a:pP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et</a:t>
            </a:r>
            <a:r>
              <a:rPr sz="1800" spc="-280" dirty="0">
                <a:solidFill>
                  <a:srgbClr val="404040"/>
                </a:solidFill>
                <a:latin typeface="Microsoft Sans Serif"/>
                <a:cs typeface="Microsoft Sans Serif"/>
              </a:rPr>
              <a:t>m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z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doğ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u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da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vran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ışı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öğ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sz="1800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t</a:t>
            </a:r>
            <a:r>
              <a:rPr sz="1800" spc="-285" dirty="0">
                <a:solidFill>
                  <a:srgbClr val="404040"/>
                </a:solidFill>
                <a:latin typeface="Microsoft Sans Serif"/>
                <a:cs typeface="Microsoft Sans Serif"/>
              </a:rPr>
              <a:t>m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z</a:t>
            </a:r>
            <a:r>
              <a:rPr sz="1800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.</a:t>
            </a:r>
            <a:endParaRPr sz="1800">
              <a:latin typeface="Microsoft Sans Serif"/>
              <a:cs typeface="Microsoft Sans Serif"/>
            </a:endParaRPr>
          </a:p>
          <a:p>
            <a:pPr marL="356870" marR="5080" indent="-344805">
              <a:lnSpc>
                <a:spcPct val="10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10"/>
                </a:solidFill>
                <a:latin typeface="Microsoft Sans Serif"/>
                <a:cs typeface="Microsoft Sans Serif"/>
              </a:rPr>
              <a:t>🠶	</a:t>
            </a:r>
            <a:r>
              <a:rPr sz="1800" spc="-210" dirty="0">
                <a:solidFill>
                  <a:srgbClr val="404040"/>
                </a:solidFill>
                <a:latin typeface="Microsoft Sans Serif"/>
                <a:cs typeface="Microsoft Sans Serif"/>
              </a:rPr>
              <a:t>Ona</a:t>
            </a:r>
            <a:r>
              <a:rPr sz="1800" spc="-204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kendi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kendine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giyinmeyi,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telefonda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nasıl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konuşacağını,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markette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nasıl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davranacağını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benzeri </a:t>
            </a:r>
            <a:r>
              <a:rPr sz="1800" spc="-4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pek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çok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şey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öğretmek</a:t>
            </a:r>
            <a:r>
              <a:rPr sz="18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zorundasınız.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Bu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oldukça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korkutucu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görünebilir.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10"/>
                </a:solidFill>
                <a:latin typeface="Microsoft Sans Serif"/>
                <a:cs typeface="Microsoft Sans Serif"/>
              </a:rPr>
              <a:t>🠶	</a:t>
            </a:r>
            <a:r>
              <a:rPr sz="1800" spc="-225" dirty="0">
                <a:solidFill>
                  <a:srgbClr val="404040"/>
                </a:solidFill>
                <a:latin typeface="Microsoft Sans Serif"/>
                <a:cs typeface="Microsoft Sans Serif"/>
              </a:rPr>
              <a:t>Ama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ceza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ona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ne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yapması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gerektiğini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değil,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sadece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ne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yapmaması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gerektiğini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öğretir.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07279" y="4471415"/>
            <a:ext cx="3218687" cy="206654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343"/>
                  </a:lnTo>
                  <a:lnTo>
                    <a:pt x="0" y="505468"/>
                  </a:lnTo>
                  <a:lnTo>
                    <a:pt x="1246174" y="509016"/>
                  </a:lnTo>
                  <a:lnTo>
                    <a:pt x="1346454" y="509016"/>
                  </a:lnTo>
                  <a:lnTo>
                    <a:pt x="1351026" y="504190"/>
                  </a:lnTo>
                  <a:lnTo>
                    <a:pt x="1352677" y="502539"/>
                  </a:lnTo>
                  <a:lnTo>
                    <a:pt x="1354582" y="501015"/>
                  </a:lnTo>
                  <a:lnTo>
                    <a:pt x="1584960" y="269748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6"/>
                  </a:lnTo>
                  <a:lnTo>
                    <a:pt x="1356106" y="11303"/>
                  </a:lnTo>
                  <a:lnTo>
                    <a:pt x="1351026" y="11303"/>
                  </a:lnTo>
                  <a:lnTo>
                    <a:pt x="1351026" y="6477"/>
                  </a:lnTo>
                  <a:lnTo>
                    <a:pt x="1346454" y="6477"/>
                  </a:lnTo>
                  <a:lnTo>
                    <a:pt x="1341628" y="1778"/>
                  </a:lnTo>
                  <a:lnTo>
                    <a:pt x="1246174" y="1778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72333" y="626821"/>
            <a:ext cx="867600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12.</a:t>
            </a:r>
            <a:r>
              <a:rPr sz="3600" spc="-20" dirty="0"/>
              <a:t> </a:t>
            </a:r>
            <a:r>
              <a:rPr sz="3600" spc="-5" dirty="0"/>
              <a:t>CEZA</a:t>
            </a:r>
            <a:r>
              <a:rPr sz="3600" spc="-10" dirty="0"/>
              <a:t> </a:t>
            </a:r>
            <a:r>
              <a:rPr sz="3600" dirty="0"/>
              <a:t>YERİNE</a:t>
            </a:r>
            <a:r>
              <a:rPr sz="3600" spc="-10" dirty="0"/>
              <a:t> MAHRUM</a:t>
            </a:r>
            <a:endParaRPr sz="3600"/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600" dirty="0"/>
              <a:t>BIRAKMA</a:t>
            </a:r>
            <a:r>
              <a:rPr sz="3600" spc="-20" dirty="0"/>
              <a:t> </a:t>
            </a:r>
            <a:r>
              <a:rPr sz="3600" spc="-25" dirty="0"/>
              <a:t>YÖNTEMİNİ</a:t>
            </a:r>
            <a:r>
              <a:rPr sz="3600" spc="-20" dirty="0"/>
              <a:t> </a:t>
            </a:r>
            <a:r>
              <a:rPr sz="3600" spc="-60" dirty="0"/>
              <a:t>UYGULAYIN</a:t>
            </a:r>
            <a:endParaRPr sz="3600"/>
          </a:p>
        </p:txBody>
      </p:sp>
      <p:sp>
        <p:nvSpPr>
          <p:cNvPr id="7" name="object 7"/>
          <p:cNvSpPr txBox="1"/>
          <p:nvPr/>
        </p:nvSpPr>
        <p:spPr>
          <a:xfrm>
            <a:off x="2668651" y="2699461"/>
            <a:ext cx="8524875" cy="1525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1800" spc="-60" dirty="0">
                <a:solidFill>
                  <a:srgbClr val="A42F10"/>
                </a:solidFill>
                <a:latin typeface="Microsoft Sans Serif"/>
                <a:cs typeface="Microsoft Sans Serif"/>
              </a:rPr>
              <a:t>🠶</a:t>
            </a:r>
            <a:r>
              <a:rPr sz="1800" spc="220" dirty="0">
                <a:solidFill>
                  <a:srgbClr val="A42F1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Örneğin;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225" dirty="0" smtClean="0">
                <a:solidFill>
                  <a:srgbClr val="404040"/>
                </a:solidFill>
                <a:latin typeface="Microsoft Sans Serif"/>
                <a:cs typeface="Microsoft Sans Serif"/>
              </a:rPr>
              <a:t>“</a:t>
            </a:r>
            <a:r>
              <a:rPr sz="1800" spc="-170" dirty="0" err="1" smtClean="0">
                <a:solidFill>
                  <a:srgbClr val="404040"/>
                </a:solidFill>
                <a:latin typeface="Microsoft Sans Serif"/>
                <a:cs typeface="Microsoft Sans Serif"/>
              </a:rPr>
              <a:t>eğer</a:t>
            </a:r>
            <a:r>
              <a:rPr sz="1800" spc="-30" dirty="0" smtClean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gofret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yemek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istiyorsan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önce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yemeğini</a:t>
            </a:r>
            <a:endParaRPr sz="1800" dirty="0">
              <a:latin typeface="Microsoft Sans Serif"/>
              <a:cs typeface="Microsoft Sans Serif"/>
            </a:endParaRPr>
          </a:p>
          <a:p>
            <a:pPr marL="356870" algn="just">
              <a:lnSpc>
                <a:spcPct val="100000"/>
              </a:lnSpc>
              <a:spcBef>
                <a:spcPts val="5"/>
              </a:spcBef>
            </a:pP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yemelisin,”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gibi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ya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da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“tablette</a:t>
            </a:r>
            <a:r>
              <a:rPr sz="1800" spc="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oyun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oynamak</a:t>
            </a:r>
            <a:r>
              <a:rPr sz="18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istiyorsan,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önce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okul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ödevlerini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bitirmen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gerekli,”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gibi</a:t>
            </a:r>
            <a:endParaRPr sz="1800" dirty="0">
              <a:latin typeface="Microsoft Sans Serif"/>
              <a:cs typeface="Microsoft Sans Serif"/>
            </a:endParaRPr>
          </a:p>
          <a:p>
            <a:pPr marL="356870" marR="436245" indent="-344805" algn="just">
              <a:lnSpc>
                <a:spcPct val="100000"/>
              </a:lnSpc>
              <a:spcBef>
                <a:spcPts val="1005"/>
              </a:spcBef>
            </a:pPr>
            <a:r>
              <a:rPr sz="1800" spc="-60" dirty="0">
                <a:solidFill>
                  <a:srgbClr val="A42F10"/>
                </a:solidFill>
                <a:latin typeface="Microsoft Sans Serif"/>
                <a:cs typeface="Microsoft Sans Serif"/>
              </a:rPr>
              <a:t>🠶</a:t>
            </a:r>
            <a:r>
              <a:rPr sz="1800" spc="-55" dirty="0">
                <a:solidFill>
                  <a:srgbClr val="A42F10"/>
                </a:solidFill>
                <a:latin typeface="Microsoft Sans Serif"/>
                <a:cs typeface="Microsoft Sans Serif"/>
              </a:rPr>
              <a:t> 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Bu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şekilde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ceza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yerine,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ödülden </a:t>
            </a:r>
            <a:r>
              <a:rPr sz="1800" spc="-210" dirty="0">
                <a:solidFill>
                  <a:srgbClr val="404040"/>
                </a:solidFill>
                <a:latin typeface="Microsoft Sans Serif"/>
                <a:cs typeface="Microsoft Sans Serif"/>
              </a:rPr>
              <a:t>mahrum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bırakma yöntemiyle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çocuğunuzun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olumlu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davranışı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gerçekleştirmesi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için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ona </a:t>
            </a:r>
            <a:r>
              <a:rPr sz="1800" spc="-110" dirty="0">
                <a:solidFill>
                  <a:srgbClr val="404040"/>
                </a:solidFill>
                <a:latin typeface="Microsoft Sans Serif"/>
                <a:cs typeface="Microsoft Sans Serif"/>
              </a:rPr>
              <a:t>fırsat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yaratmış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olursunuz. 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Bu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noktada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kararlı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olmanız,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çocuğunuzun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Microsoft Sans Serif"/>
                <a:cs typeface="Microsoft Sans Serif"/>
              </a:rPr>
              <a:t>ısrarlarına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dayanabilmeniz</a:t>
            </a:r>
            <a:r>
              <a:rPr sz="18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kuralda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sabit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kalmanız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önemlidir.</a:t>
            </a:r>
            <a:endParaRPr sz="18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343"/>
                  </a:lnTo>
                  <a:lnTo>
                    <a:pt x="0" y="505468"/>
                  </a:lnTo>
                  <a:lnTo>
                    <a:pt x="1246174" y="509016"/>
                  </a:lnTo>
                  <a:lnTo>
                    <a:pt x="1346454" y="509016"/>
                  </a:lnTo>
                  <a:lnTo>
                    <a:pt x="1351026" y="504190"/>
                  </a:lnTo>
                  <a:lnTo>
                    <a:pt x="1352677" y="502539"/>
                  </a:lnTo>
                  <a:lnTo>
                    <a:pt x="1354582" y="501015"/>
                  </a:lnTo>
                  <a:lnTo>
                    <a:pt x="1584960" y="269748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6"/>
                  </a:lnTo>
                  <a:lnTo>
                    <a:pt x="1356106" y="11303"/>
                  </a:lnTo>
                  <a:lnTo>
                    <a:pt x="1351026" y="11303"/>
                  </a:lnTo>
                  <a:lnTo>
                    <a:pt x="1351026" y="6477"/>
                  </a:lnTo>
                  <a:lnTo>
                    <a:pt x="1346454" y="6477"/>
                  </a:lnTo>
                  <a:lnTo>
                    <a:pt x="1341628" y="1778"/>
                  </a:lnTo>
                  <a:lnTo>
                    <a:pt x="1246174" y="1778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8867" rIns="0" bIns="0" rtlCol="0">
            <a:spAutoFit/>
          </a:bodyPr>
          <a:lstStyle/>
          <a:p>
            <a:pPr marL="1873250" marR="5080">
              <a:lnSpc>
                <a:spcPct val="100000"/>
              </a:lnSpc>
              <a:spcBef>
                <a:spcPts val="95"/>
              </a:spcBef>
            </a:pPr>
            <a:r>
              <a:rPr dirty="0"/>
              <a:t>13. </a:t>
            </a:r>
            <a:r>
              <a:rPr spc="-10" dirty="0"/>
              <a:t>ÖFKENİN</a:t>
            </a:r>
            <a:r>
              <a:rPr spc="-5" dirty="0"/>
              <a:t> </a:t>
            </a:r>
            <a:r>
              <a:rPr spc="-10" dirty="0"/>
              <a:t>NORMAL</a:t>
            </a:r>
            <a:r>
              <a:rPr spc="30" dirty="0"/>
              <a:t> </a:t>
            </a:r>
            <a:r>
              <a:rPr spc="-15" dirty="0"/>
              <a:t>BİR</a:t>
            </a:r>
            <a:r>
              <a:rPr spc="-5" dirty="0"/>
              <a:t> </a:t>
            </a:r>
            <a:r>
              <a:rPr spc="-50" dirty="0"/>
              <a:t>DUYGU </a:t>
            </a:r>
            <a:r>
              <a:rPr spc="-45" dirty="0"/>
              <a:t> </a:t>
            </a:r>
            <a:r>
              <a:rPr spc="-5" dirty="0"/>
              <a:t>OLDUĞUNU</a:t>
            </a:r>
            <a:r>
              <a:rPr spc="10" dirty="0"/>
              <a:t> </a:t>
            </a:r>
            <a:r>
              <a:rPr spc="-10" dirty="0"/>
              <a:t>VE </a:t>
            </a:r>
            <a:r>
              <a:rPr spc="-5" dirty="0"/>
              <a:t>ÖFKE</a:t>
            </a:r>
            <a:r>
              <a:rPr spc="-10" dirty="0"/>
              <a:t> </a:t>
            </a:r>
            <a:r>
              <a:rPr spc="-5" dirty="0"/>
              <a:t>İLE</a:t>
            </a:r>
            <a:r>
              <a:rPr dirty="0"/>
              <a:t> </a:t>
            </a:r>
            <a:r>
              <a:rPr spc="-30" dirty="0"/>
              <a:t>BAŞ</a:t>
            </a:r>
            <a:r>
              <a:rPr spc="20" dirty="0"/>
              <a:t> </a:t>
            </a:r>
            <a:r>
              <a:rPr spc="-10" dirty="0"/>
              <a:t>ETME </a:t>
            </a:r>
            <a:r>
              <a:rPr spc="-1055" dirty="0"/>
              <a:t> </a:t>
            </a:r>
            <a:r>
              <a:rPr spc="-25" dirty="0"/>
              <a:t>YÖNTEMLERİNİ</a:t>
            </a:r>
            <a:r>
              <a:rPr spc="55" dirty="0"/>
              <a:t> </a:t>
            </a:r>
            <a:r>
              <a:rPr spc="-10" dirty="0"/>
              <a:t>ONA</a:t>
            </a:r>
            <a:r>
              <a:rPr spc="-25" dirty="0"/>
              <a:t> </a:t>
            </a:r>
            <a:r>
              <a:rPr spc="-45" dirty="0"/>
              <a:t>ANLATIN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668651" y="2834861"/>
            <a:ext cx="7427595" cy="1519006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  <a:tabLst>
                <a:tab pos="356870" algn="l"/>
              </a:tabLst>
            </a:pPr>
            <a:r>
              <a:rPr sz="1800" spc="-200" dirty="0">
                <a:solidFill>
                  <a:srgbClr val="A42F10"/>
                </a:solidFill>
                <a:latin typeface="Microsoft Sans Serif"/>
                <a:cs typeface="Microsoft Sans Serif"/>
              </a:rPr>
              <a:t>🠶	</a:t>
            </a:r>
            <a:r>
              <a:rPr lang="tr-TR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Öfkelendiren durumdan başka bir yere gidebilir.</a:t>
            </a:r>
            <a:r>
              <a:rPr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.</a:t>
            </a:r>
            <a:endParaRPr lang="tr-TR" spc="-190" dirty="0">
              <a:solidFill>
                <a:srgbClr val="404040"/>
              </a:solidFill>
              <a:latin typeface="Microsoft Sans Serif"/>
              <a:cs typeface="Microsoft Sans Serif"/>
            </a:endParaRPr>
          </a:p>
          <a:p>
            <a:pPr marL="12700">
              <a:spcBef>
                <a:spcPts val="1105"/>
              </a:spcBef>
              <a:tabLst>
                <a:tab pos="356870" algn="l"/>
              </a:tabLst>
            </a:pPr>
            <a:r>
              <a:rPr lang="tr-TR" spc="-200" dirty="0">
                <a:solidFill>
                  <a:srgbClr val="A42F10"/>
                </a:solidFill>
                <a:latin typeface="Microsoft Sans Serif"/>
                <a:cs typeface="Microsoft Sans Serif"/>
              </a:rPr>
              <a:t>🠶	</a:t>
            </a:r>
            <a:r>
              <a:rPr lang="tr-TR" spc="-245" dirty="0">
                <a:solidFill>
                  <a:srgbClr val="404040"/>
                </a:solidFill>
                <a:latin typeface="Microsoft Sans Serif"/>
                <a:cs typeface="Microsoft Sans Serif"/>
              </a:rPr>
              <a:t>N</a:t>
            </a:r>
            <a:r>
              <a:rPr lang="tr-TR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efe</a:t>
            </a:r>
            <a:r>
              <a:rPr lang="tr-TR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s</a:t>
            </a:r>
            <a:r>
              <a:rPr lang="tr-TR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lang="tr-TR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lang="tr-TR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g</a:t>
            </a:r>
            <a:r>
              <a:rPr lang="tr-TR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z</a:t>
            </a:r>
            <a:r>
              <a:rPr lang="tr-TR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lang="tr-TR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lang="tr-TR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s</a:t>
            </a:r>
            <a:r>
              <a:rPr lang="tr-TR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lang="tr-TR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z</a:t>
            </a:r>
            <a:r>
              <a:rPr lang="tr-TR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l</a:t>
            </a:r>
            <a:r>
              <a:rPr lang="tr-TR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lang="tr-TR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lang="tr-TR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lang="tr-TR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lang="tr-TR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y</a:t>
            </a:r>
            <a:r>
              <a:rPr lang="tr-TR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lang="tr-TR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p</a:t>
            </a:r>
            <a:r>
              <a:rPr lang="tr-TR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lang="tr-TR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b</a:t>
            </a:r>
            <a:r>
              <a:rPr lang="tr-TR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ili</a:t>
            </a:r>
            <a:r>
              <a:rPr lang="tr-TR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lang="tr-TR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s</a:t>
            </a:r>
            <a:r>
              <a:rPr lang="tr-TR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lang="tr-TR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ni</a:t>
            </a:r>
            <a:r>
              <a:rPr lang="tr-TR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z</a:t>
            </a:r>
            <a:r>
              <a:rPr lang="tr-TR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lang="tr-TR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bi</a:t>
            </a:r>
            <a:r>
              <a:rPr lang="tr-TR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lang="tr-TR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li</a:t>
            </a:r>
            <a:r>
              <a:rPr lang="tr-TR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kt</a:t>
            </a:r>
            <a:r>
              <a:rPr lang="tr-TR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lang="tr-TR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.</a:t>
            </a:r>
            <a:endParaRPr lang="tr-TR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6870" algn="l"/>
              </a:tabLst>
            </a:pPr>
            <a:r>
              <a:rPr sz="1800" spc="-60" dirty="0" smtClean="0">
                <a:solidFill>
                  <a:srgbClr val="A42F10"/>
                </a:solidFill>
                <a:latin typeface="Microsoft Sans Serif"/>
                <a:cs typeface="Microsoft Sans Serif"/>
              </a:rPr>
              <a:t>🠶</a:t>
            </a:r>
            <a:r>
              <a:rPr sz="1800" spc="-60" dirty="0">
                <a:solidFill>
                  <a:srgbClr val="A42F10"/>
                </a:solidFill>
                <a:latin typeface="Microsoft Sans Serif"/>
                <a:cs typeface="Microsoft Sans Serif"/>
              </a:rPr>
              <a:t>	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10’dan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geriye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doğru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sayma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yöntemiyle</a:t>
            </a:r>
            <a:r>
              <a:rPr sz="18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ona</a:t>
            </a:r>
            <a:r>
              <a:rPr sz="18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sarılarak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öfkeli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olduğunda</a:t>
            </a:r>
            <a:r>
              <a:rPr sz="1800" spc="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sakinleşmesini</a:t>
            </a:r>
            <a:endParaRPr sz="1800" dirty="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sağlayabilirsiniz.</a:t>
            </a:r>
            <a:r>
              <a:rPr sz="1800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Bu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şekilde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ne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kendine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ne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etrafına</a:t>
            </a:r>
            <a:r>
              <a:rPr sz="18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zarar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veremeyeceği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anlatılabilir.</a:t>
            </a:r>
            <a:endParaRPr sz="1800" dirty="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31920" y="4422647"/>
            <a:ext cx="5129783" cy="1627632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343"/>
                  </a:lnTo>
                  <a:lnTo>
                    <a:pt x="0" y="505468"/>
                  </a:lnTo>
                  <a:lnTo>
                    <a:pt x="1246174" y="509016"/>
                  </a:lnTo>
                  <a:lnTo>
                    <a:pt x="1346454" y="509016"/>
                  </a:lnTo>
                  <a:lnTo>
                    <a:pt x="1351026" y="504190"/>
                  </a:lnTo>
                  <a:lnTo>
                    <a:pt x="1352677" y="502539"/>
                  </a:lnTo>
                  <a:lnTo>
                    <a:pt x="1354582" y="501015"/>
                  </a:lnTo>
                  <a:lnTo>
                    <a:pt x="1584960" y="269748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6"/>
                  </a:lnTo>
                  <a:lnTo>
                    <a:pt x="1356106" y="11303"/>
                  </a:lnTo>
                  <a:lnTo>
                    <a:pt x="1351026" y="11303"/>
                  </a:lnTo>
                  <a:lnTo>
                    <a:pt x="1351026" y="6477"/>
                  </a:lnTo>
                  <a:lnTo>
                    <a:pt x="1346454" y="6477"/>
                  </a:lnTo>
                  <a:lnTo>
                    <a:pt x="1341628" y="1778"/>
                  </a:lnTo>
                  <a:lnTo>
                    <a:pt x="1246174" y="1778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72333" y="626821"/>
            <a:ext cx="87477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14.</a:t>
            </a:r>
            <a:r>
              <a:rPr sz="3600" spc="-25" dirty="0"/>
              <a:t> </a:t>
            </a:r>
            <a:r>
              <a:rPr sz="3600" dirty="0"/>
              <a:t>ASLA</a:t>
            </a:r>
            <a:r>
              <a:rPr sz="3600" spc="-15" dirty="0"/>
              <a:t> </a:t>
            </a:r>
            <a:r>
              <a:rPr sz="3600" spc="-5" dirty="0"/>
              <a:t>ŞİDDETE</a:t>
            </a:r>
            <a:r>
              <a:rPr sz="3600" spc="-10" dirty="0"/>
              <a:t> </a:t>
            </a:r>
            <a:r>
              <a:rPr sz="3600" spc="-30" dirty="0"/>
              <a:t>BAŞVURMAYIN!</a:t>
            </a:r>
            <a:endParaRPr sz="3600"/>
          </a:p>
        </p:txBody>
      </p:sp>
      <p:sp>
        <p:nvSpPr>
          <p:cNvPr id="7" name="object 7"/>
          <p:cNvSpPr txBox="1"/>
          <p:nvPr/>
        </p:nvSpPr>
        <p:spPr>
          <a:xfrm>
            <a:off x="2668651" y="2452827"/>
            <a:ext cx="8730615" cy="1379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8305" algn="l"/>
              </a:tabLst>
            </a:pPr>
            <a:r>
              <a:rPr sz="1800" spc="-60" dirty="0">
                <a:solidFill>
                  <a:srgbClr val="A42F10"/>
                </a:solidFill>
                <a:latin typeface="Microsoft Sans Serif"/>
                <a:cs typeface="Microsoft Sans Serif"/>
              </a:rPr>
              <a:t>🠶	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Çocuğunuza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olumsuz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davranışından</a:t>
            </a:r>
            <a:r>
              <a:rPr sz="18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ötürü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şiddet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uyguladığınızda</a:t>
            </a:r>
            <a:r>
              <a:rPr sz="18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ona,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vurmanın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bazen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doğal</a:t>
            </a:r>
            <a:endParaRPr sz="180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olduğunu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birinin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istemediğimiz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bir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şey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yapmasını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engellemede</a:t>
            </a:r>
            <a:r>
              <a:rPr sz="1800" spc="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Microsoft Sans Serif"/>
                <a:cs typeface="Microsoft Sans Serif"/>
              </a:rPr>
              <a:t>etkili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olduğunu</a:t>
            </a:r>
            <a:r>
              <a:rPr sz="18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öğretmiş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olursunuz.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10"/>
                </a:solidFill>
                <a:latin typeface="Microsoft Sans Serif"/>
                <a:cs typeface="Microsoft Sans Serif"/>
              </a:rPr>
              <a:t>🠶	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Çocuğunuzun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benlik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saygısının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düşmesine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sebep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olursunuz.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10"/>
                </a:solidFill>
                <a:latin typeface="Microsoft Sans Serif"/>
                <a:cs typeface="Microsoft Sans Serif"/>
              </a:rPr>
              <a:t>🠶	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Aynı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zamanda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çocuğunuzun</a:t>
            </a:r>
            <a:r>
              <a:rPr sz="18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sığınacağı</a:t>
            </a:r>
            <a:r>
              <a:rPr sz="18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bir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liman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olmaktan</a:t>
            </a:r>
            <a:r>
              <a:rPr sz="18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çıkar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aranıza</a:t>
            </a:r>
            <a:r>
              <a:rPr sz="18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duvarlar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örmüş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olursunuz.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75176" y="4468367"/>
            <a:ext cx="5425439" cy="1819656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800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343"/>
                  </a:lnTo>
                  <a:lnTo>
                    <a:pt x="0" y="505468"/>
                  </a:lnTo>
                  <a:lnTo>
                    <a:pt x="1246174" y="509016"/>
                  </a:lnTo>
                  <a:lnTo>
                    <a:pt x="1346454" y="509016"/>
                  </a:lnTo>
                  <a:lnTo>
                    <a:pt x="1351026" y="504190"/>
                  </a:lnTo>
                  <a:lnTo>
                    <a:pt x="1352677" y="502539"/>
                  </a:lnTo>
                  <a:lnTo>
                    <a:pt x="1354582" y="501015"/>
                  </a:lnTo>
                  <a:lnTo>
                    <a:pt x="1584960" y="269748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6"/>
                  </a:lnTo>
                  <a:lnTo>
                    <a:pt x="1356106" y="11303"/>
                  </a:lnTo>
                  <a:lnTo>
                    <a:pt x="1351026" y="11303"/>
                  </a:lnTo>
                  <a:lnTo>
                    <a:pt x="1351026" y="6477"/>
                  </a:lnTo>
                  <a:lnTo>
                    <a:pt x="1346454" y="6477"/>
                  </a:lnTo>
                  <a:lnTo>
                    <a:pt x="1341628" y="1778"/>
                  </a:lnTo>
                  <a:lnTo>
                    <a:pt x="1246174" y="1778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890520" y="2579573"/>
            <a:ext cx="9010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75" dirty="0">
                <a:solidFill>
                  <a:srgbClr val="000000"/>
                </a:solidFill>
                <a:latin typeface="Microsoft Sans Serif"/>
                <a:cs typeface="Microsoft Sans Serif"/>
              </a:rPr>
              <a:t>Kaynakça: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90520" y="3128898"/>
            <a:ext cx="778700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70" dirty="0">
                <a:latin typeface="Microsoft Sans Serif"/>
                <a:cs typeface="Microsoft Sans Serif"/>
              </a:rPr>
              <a:t>EROL,A.,(2019),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160" dirty="0">
                <a:latin typeface="Microsoft Sans Serif"/>
                <a:cs typeface="Microsoft Sans Serif"/>
              </a:rPr>
              <a:t>“Lütfen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170" dirty="0">
                <a:latin typeface="Microsoft Sans Serif"/>
                <a:cs typeface="Microsoft Sans Serif"/>
              </a:rPr>
              <a:t>Uslu</a:t>
            </a:r>
            <a:r>
              <a:rPr sz="1800" spc="-60" dirty="0">
                <a:latin typeface="Microsoft Sans Serif"/>
                <a:cs typeface="Microsoft Sans Serif"/>
              </a:rPr>
              <a:t> </a:t>
            </a:r>
            <a:r>
              <a:rPr sz="1800" spc="-165" dirty="0">
                <a:latin typeface="Microsoft Sans Serif"/>
                <a:cs typeface="Microsoft Sans Serif"/>
              </a:rPr>
              <a:t>Dur”: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175" dirty="0">
                <a:latin typeface="Microsoft Sans Serif"/>
                <a:cs typeface="Microsoft Sans Serif"/>
              </a:rPr>
              <a:t>Çocuklarda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spc="-180" dirty="0">
                <a:latin typeface="Microsoft Sans Serif"/>
                <a:cs typeface="Microsoft Sans Serif"/>
              </a:rPr>
              <a:t>Olumlu</a:t>
            </a:r>
            <a:r>
              <a:rPr sz="1800" spc="-50" dirty="0">
                <a:latin typeface="Microsoft Sans Serif"/>
                <a:cs typeface="Microsoft Sans Serif"/>
              </a:rPr>
              <a:t> </a:t>
            </a:r>
            <a:r>
              <a:rPr sz="1800" spc="-160" dirty="0">
                <a:latin typeface="Microsoft Sans Serif"/>
                <a:cs typeface="Microsoft Sans Serif"/>
              </a:rPr>
              <a:t>Davranış</a:t>
            </a:r>
            <a:r>
              <a:rPr sz="1800" spc="-30" dirty="0">
                <a:latin typeface="Microsoft Sans Serif"/>
                <a:cs typeface="Microsoft Sans Serif"/>
              </a:rPr>
              <a:t> </a:t>
            </a:r>
            <a:r>
              <a:rPr sz="1800" spc="-150" dirty="0">
                <a:latin typeface="Microsoft Sans Serif"/>
                <a:cs typeface="Microsoft Sans Serif"/>
              </a:rPr>
              <a:t>Geliştirme,</a:t>
            </a:r>
            <a:r>
              <a:rPr sz="1800" spc="-55" dirty="0">
                <a:latin typeface="Microsoft Sans Serif"/>
                <a:cs typeface="Microsoft Sans Serif"/>
              </a:rPr>
              <a:t> </a:t>
            </a:r>
            <a:r>
              <a:rPr sz="1800" spc="-190" dirty="0">
                <a:latin typeface="Microsoft Sans Serif"/>
                <a:cs typeface="Microsoft Sans Serif"/>
              </a:rPr>
              <a:t>05</a:t>
            </a:r>
            <a:r>
              <a:rPr sz="1800" spc="-40" dirty="0">
                <a:latin typeface="Microsoft Sans Serif"/>
                <a:cs typeface="Microsoft Sans Serif"/>
              </a:rPr>
              <a:t> </a:t>
            </a:r>
            <a:r>
              <a:rPr sz="1800" spc="-175" dirty="0">
                <a:latin typeface="Microsoft Sans Serif"/>
                <a:cs typeface="Microsoft Sans Serif"/>
              </a:rPr>
              <a:t>Mart</a:t>
            </a:r>
            <a:r>
              <a:rPr sz="1800" spc="-35" dirty="0">
                <a:latin typeface="Microsoft Sans Serif"/>
                <a:cs typeface="Microsoft Sans Serif"/>
              </a:rPr>
              <a:t> </a:t>
            </a:r>
            <a:r>
              <a:rPr sz="1800" spc="-190" dirty="0">
                <a:latin typeface="Microsoft Sans Serif"/>
                <a:cs typeface="Microsoft Sans Serif"/>
              </a:rPr>
              <a:t>2020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800" spc="-145" dirty="0">
                <a:latin typeface="Microsoft Sans Serif"/>
                <a:cs typeface="Microsoft Sans Serif"/>
              </a:rPr>
              <a:t>tarihinde</a:t>
            </a: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800" spc="-155" dirty="0">
                <a:latin typeface="Microsoft Sans Serif"/>
                <a:cs typeface="Microsoft Sans Serif"/>
                <a:hlinkClick r:id="rId3"/>
              </a:rPr>
              <a:t>https://medium.com/@kalkedonpsikoloji/lütf</a:t>
            </a:r>
            <a:r>
              <a:rPr sz="1800" spc="65" dirty="0">
                <a:latin typeface="Microsoft Sans Serif"/>
                <a:cs typeface="Microsoft Sans Serif"/>
                <a:hlinkClick r:id="rId3"/>
              </a:rPr>
              <a:t> </a:t>
            </a:r>
            <a:r>
              <a:rPr sz="1800" spc="-155" dirty="0">
                <a:latin typeface="Microsoft Sans Serif"/>
                <a:cs typeface="Microsoft Sans Serif"/>
              </a:rPr>
              <a:t>en-uslu-dur-çocuklarda-olumlu-davranışgeliştirme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90" dirty="0">
                <a:latin typeface="Microsoft Sans Serif"/>
                <a:cs typeface="Microsoft Sans Serif"/>
              </a:rPr>
              <a:t>a</a:t>
            </a:r>
            <a:r>
              <a:rPr sz="1800" spc="-195" dirty="0">
                <a:latin typeface="Microsoft Sans Serif"/>
                <a:cs typeface="Microsoft Sans Serif"/>
              </a:rPr>
              <a:t>d</a:t>
            </a:r>
            <a:r>
              <a:rPr sz="1800" spc="-125" dirty="0">
                <a:latin typeface="Microsoft Sans Serif"/>
                <a:cs typeface="Microsoft Sans Serif"/>
              </a:rPr>
              <a:t>r</a:t>
            </a:r>
            <a:r>
              <a:rPr sz="1800" spc="-180" dirty="0">
                <a:latin typeface="Microsoft Sans Serif"/>
                <a:cs typeface="Microsoft Sans Serif"/>
              </a:rPr>
              <a:t>es</a:t>
            </a:r>
            <a:r>
              <a:rPr sz="1800" spc="-75" dirty="0">
                <a:latin typeface="Microsoft Sans Serif"/>
                <a:cs typeface="Microsoft Sans Serif"/>
              </a:rPr>
              <a:t>i</a:t>
            </a:r>
            <a:r>
              <a:rPr sz="1800" spc="-190" dirty="0">
                <a:latin typeface="Microsoft Sans Serif"/>
                <a:cs typeface="Microsoft Sans Serif"/>
              </a:rPr>
              <a:t>n</a:t>
            </a:r>
            <a:r>
              <a:rPr sz="1800" spc="-195" dirty="0">
                <a:latin typeface="Microsoft Sans Serif"/>
                <a:cs typeface="Microsoft Sans Serif"/>
              </a:rPr>
              <a:t>d</a:t>
            </a:r>
            <a:r>
              <a:rPr sz="1800" spc="-190" dirty="0">
                <a:latin typeface="Microsoft Sans Serif"/>
                <a:cs typeface="Microsoft Sans Serif"/>
              </a:rPr>
              <a:t>e</a:t>
            </a:r>
            <a:r>
              <a:rPr sz="1800" spc="-185" dirty="0">
                <a:latin typeface="Microsoft Sans Serif"/>
                <a:cs typeface="Microsoft Sans Serif"/>
              </a:rPr>
              <a:t>n</a:t>
            </a:r>
            <a:r>
              <a:rPr sz="1800" spc="-30" dirty="0">
                <a:latin typeface="Microsoft Sans Serif"/>
                <a:cs typeface="Microsoft Sans Serif"/>
              </a:rPr>
              <a:t> </a:t>
            </a:r>
            <a:r>
              <a:rPr sz="1800" spc="-125" dirty="0">
                <a:latin typeface="Microsoft Sans Serif"/>
                <a:cs typeface="Microsoft Sans Serif"/>
              </a:rPr>
              <a:t>alın</a:t>
            </a:r>
            <a:r>
              <a:rPr sz="1800" spc="-260" dirty="0">
                <a:latin typeface="Microsoft Sans Serif"/>
                <a:cs typeface="Microsoft Sans Serif"/>
              </a:rPr>
              <a:t>m</a:t>
            </a:r>
            <a:r>
              <a:rPr sz="1800" spc="-75" dirty="0">
                <a:latin typeface="Microsoft Sans Serif"/>
                <a:cs typeface="Microsoft Sans Serif"/>
              </a:rPr>
              <a:t>ıştı</a:t>
            </a:r>
            <a:r>
              <a:rPr sz="1800" spc="-165" dirty="0">
                <a:latin typeface="Microsoft Sans Serif"/>
                <a:cs typeface="Microsoft Sans Serif"/>
              </a:rPr>
              <a:t>r</a:t>
            </a:r>
            <a:r>
              <a:rPr sz="1800" spc="-90" dirty="0">
                <a:latin typeface="Microsoft Sans Serif"/>
                <a:cs typeface="Microsoft Sans Serif"/>
              </a:rPr>
              <a:t>.</a:t>
            </a: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800" spc="-170" dirty="0">
                <a:latin typeface="Microsoft Sans Serif"/>
                <a:cs typeface="Microsoft Sans Serif"/>
              </a:rPr>
              <a:t>Gaziemir</a:t>
            </a:r>
            <a:r>
              <a:rPr sz="1800" spc="-70" dirty="0">
                <a:latin typeface="Microsoft Sans Serif"/>
                <a:cs typeface="Microsoft Sans Serif"/>
              </a:rPr>
              <a:t> </a:t>
            </a:r>
            <a:r>
              <a:rPr sz="1800" spc="-160" dirty="0">
                <a:latin typeface="Microsoft Sans Serif"/>
                <a:cs typeface="Microsoft Sans Serif"/>
              </a:rPr>
              <a:t>Rehberlik</a:t>
            </a:r>
            <a:r>
              <a:rPr sz="1800" spc="-105" dirty="0">
                <a:latin typeface="Microsoft Sans Serif"/>
                <a:cs typeface="Microsoft Sans Serif"/>
              </a:rPr>
              <a:t> </a:t>
            </a:r>
            <a:r>
              <a:rPr sz="1800" spc="-155" dirty="0">
                <a:latin typeface="Microsoft Sans Serif"/>
                <a:cs typeface="Microsoft Sans Serif"/>
              </a:rPr>
              <a:t>Araştırma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170" dirty="0">
                <a:latin typeface="Microsoft Sans Serif"/>
                <a:cs typeface="Microsoft Sans Serif"/>
              </a:rPr>
              <a:t>Merkezi</a:t>
            </a:r>
            <a:r>
              <a:rPr sz="1800" spc="-55" dirty="0">
                <a:latin typeface="Microsoft Sans Serif"/>
                <a:cs typeface="Microsoft Sans Serif"/>
              </a:rPr>
              <a:t> </a:t>
            </a:r>
            <a:r>
              <a:rPr sz="1800" spc="-160" dirty="0">
                <a:latin typeface="Microsoft Sans Serif"/>
                <a:cs typeface="Microsoft Sans Serif"/>
              </a:rPr>
              <a:t>dosyalarından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30" dirty="0">
                <a:latin typeface="Microsoft Sans Serif"/>
                <a:cs typeface="Microsoft Sans Serif"/>
              </a:rPr>
              <a:t>yararlanılmıştır.</a:t>
            </a:r>
            <a:endParaRPr sz="1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299"/>
                  </a:lnTo>
                  <a:lnTo>
                    <a:pt x="0" y="505468"/>
                  </a:lnTo>
                  <a:lnTo>
                    <a:pt x="1246174" y="509015"/>
                  </a:lnTo>
                  <a:lnTo>
                    <a:pt x="1346454" y="509015"/>
                  </a:lnTo>
                  <a:lnTo>
                    <a:pt x="1351026" y="504189"/>
                  </a:lnTo>
                  <a:lnTo>
                    <a:pt x="1352677" y="502538"/>
                  </a:lnTo>
                  <a:lnTo>
                    <a:pt x="1354582" y="501014"/>
                  </a:lnTo>
                  <a:lnTo>
                    <a:pt x="1584960" y="269747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5"/>
                  </a:lnTo>
                  <a:lnTo>
                    <a:pt x="1356106" y="11302"/>
                  </a:lnTo>
                  <a:lnTo>
                    <a:pt x="1351026" y="11302"/>
                  </a:lnTo>
                  <a:lnTo>
                    <a:pt x="1351026" y="6476"/>
                  </a:lnTo>
                  <a:lnTo>
                    <a:pt x="1346454" y="6476"/>
                  </a:lnTo>
                  <a:lnTo>
                    <a:pt x="1341628" y="1777"/>
                  </a:lnTo>
                  <a:lnTo>
                    <a:pt x="1246174" y="1777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5057" rIns="0" bIns="0" rtlCol="0">
            <a:spAutoFit/>
          </a:bodyPr>
          <a:lstStyle/>
          <a:p>
            <a:pPr marL="1873250" marR="5080">
              <a:lnSpc>
                <a:spcPct val="100699"/>
              </a:lnSpc>
              <a:spcBef>
                <a:spcPts val="65"/>
              </a:spcBef>
            </a:pPr>
            <a:r>
              <a:rPr spc="-25" dirty="0"/>
              <a:t>ANNE-BABA</a:t>
            </a:r>
            <a:r>
              <a:rPr spc="40" dirty="0"/>
              <a:t> </a:t>
            </a:r>
            <a:r>
              <a:rPr spc="-15" dirty="0"/>
              <a:t>OLARAK</a:t>
            </a:r>
            <a:r>
              <a:rPr spc="55" dirty="0"/>
              <a:t> </a:t>
            </a:r>
            <a:r>
              <a:rPr spc="-10" dirty="0"/>
              <a:t>SINIR </a:t>
            </a:r>
            <a:r>
              <a:rPr spc="-65" dirty="0"/>
              <a:t>KOYMAK </a:t>
            </a:r>
            <a:r>
              <a:rPr spc="-1055" dirty="0"/>
              <a:t> </a:t>
            </a:r>
            <a:r>
              <a:rPr spc="-10" dirty="0"/>
              <a:t>NEDEN</a:t>
            </a:r>
            <a:r>
              <a:rPr spc="35" dirty="0"/>
              <a:t> </a:t>
            </a:r>
            <a:r>
              <a:rPr spc="-5" dirty="0"/>
              <a:t>ÖNEMLİ?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807973" y="2842862"/>
            <a:ext cx="10576052" cy="2089707"/>
          </a:xfrm>
          <a:prstGeom prst="rect">
            <a:avLst/>
          </a:prstGeom>
        </p:spPr>
        <p:txBody>
          <a:bodyPr vert="horz" wrap="square" lIns="0" tIns="136557" rIns="0" bIns="0" rtlCol="0">
            <a:spAutoFit/>
          </a:bodyPr>
          <a:lstStyle/>
          <a:p>
            <a:pPr marL="5097145" marR="5080">
              <a:lnSpc>
                <a:spcPct val="100000"/>
              </a:lnSpc>
              <a:spcBef>
                <a:spcPts val="100"/>
              </a:spcBef>
            </a:pPr>
            <a:r>
              <a:rPr spc="-190" dirty="0"/>
              <a:t>Çocuğunuzun</a:t>
            </a:r>
            <a:r>
              <a:rPr spc="-185" dirty="0"/>
              <a:t> </a:t>
            </a:r>
            <a:r>
              <a:rPr spc="-150" dirty="0"/>
              <a:t>kendisinin </a:t>
            </a:r>
            <a:r>
              <a:rPr spc="-175" dirty="0"/>
              <a:t>ve</a:t>
            </a:r>
            <a:r>
              <a:rPr spc="-170" dirty="0"/>
              <a:t> </a:t>
            </a:r>
            <a:r>
              <a:rPr spc="-145" dirty="0"/>
              <a:t>diğerlerinin</a:t>
            </a:r>
            <a:r>
              <a:rPr spc="-140" dirty="0"/>
              <a:t> </a:t>
            </a:r>
            <a:r>
              <a:rPr spc="-100" dirty="0"/>
              <a:t>sınırlarını </a:t>
            </a:r>
            <a:r>
              <a:rPr spc="-175" dirty="0"/>
              <a:t>ve </a:t>
            </a:r>
            <a:r>
              <a:rPr spc="-125" dirty="0"/>
              <a:t>haklarını </a:t>
            </a:r>
            <a:r>
              <a:rPr spc="-145" dirty="0"/>
              <a:t>fark </a:t>
            </a:r>
            <a:r>
              <a:rPr spc="-465" dirty="0"/>
              <a:t> </a:t>
            </a:r>
            <a:r>
              <a:rPr spc="-185" dirty="0"/>
              <a:t>e</a:t>
            </a:r>
            <a:r>
              <a:rPr spc="-100" dirty="0"/>
              <a:t>t</a:t>
            </a:r>
            <a:r>
              <a:rPr spc="-280" dirty="0"/>
              <a:t>m</a:t>
            </a:r>
            <a:r>
              <a:rPr spc="-180" dirty="0"/>
              <a:t>es</a:t>
            </a:r>
            <a:r>
              <a:rPr spc="-75" dirty="0"/>
              <a:t>i</a:t>
            </a:r>
            <a:r>
              <a:rPr spc="-195" dirty="0"/>
              <a:t>n</a:t>
            </a:r>
            <a:r>
              <a:rPr spc="-80" dirty="0"/>
              <a:t>i</a:t>
            </a:r>
            <a:r>
              <a:rPr spc="-65" dirty="0"/>
              <a:t> </a:t>
            </a:r>
            <a:r>
              <a:rPr spc="-80" dirty="0"/>
              <a:t>i</a:t>
            </a:r>
            <a:r>
              <a:rPr spc="-165" dirty="0"/>
              <a:t>s</a:t>
            </a:r>
            <a:r>
              <a:rPr spc="-90" dirty="0"/>
              <a:t>ti</a:t>
            </a:r>
            <a:r>
              <a:rPr spc="-165" dirty="0"/>
              <a:t>y</a:t>
            </a:r>
            <a:r>
              <a:rPr spc="-190" dirty="0"/>
              <a:t>o</a:t>
            </a:r>
            <a:r>
              <a:rPr spc="-130" dirty="0"/>
              <a:t>r</a:t>
            </a:r>
            <a:r>
              <a:rPr spc="-165" dirty="0"/>
              <a:t>s</a:t>
            </a:r>
            <a:r>
              <a:rPr spc="-190" dirty="0"/>
              <a:t>a</a:t>
            </a:r>
            <a:r>
              <a:rPr spc="-195" dirty="0"/>
              <a:t>n</a:t>
            </a:r>
            <a:r>
              <a:rPr spc="-55" dirty="0"/>
              <a:t>ı</a:t>
            </a:r>
            <a:r>
              <a:rPr spc="-100" dirty="0"/>
              <a:t>z</a:t>
            </a:r>
            <a:r>
              <a:rPr spc="-90" dirty="0"/>
              <a:t>,</a:t>
            </a:r>
            <a:r>
              <a:rPr spc="-50" dirty="0"/>
              <a:t> </a:t>
            </a:r>
            <a:r>
              <a:rPr spc="-190" dirty="0"/>
              <a:t>b</a:t>
            </a:r>
            <a:r>
              <a:rPr spc="-195" dirty="0"/>
              <a:t>a</a:t>
            </a:r>
            <a:r>
              <a:rPr spc="-165" dirty="0"/>
              <a:t>z</a:t>
            </a:r>
            <a:r>
              <a:rPr dirty="0"/>
              <a:t>ı</a:t>
            </a:r>
            <a:r>
              <a:rPr spc="-70" dirty="0"/>
              <a:t> </a:t>
            </a:r>
            <a:r>
              <a:rPr spc="-80" dirty="0"/>
              <a:t>i</a:t>
            </a:r>
            <a:r>
              <a:rPr spc="-130" dirty="0"/>
              <a:t>st</a:t>
            </a:r>
            <a:r>
              <a:rPr spc="-190" dirty="0"/>
              <a:t>e</a:t>
            </a:r>
            <a:r>
              <a:rPr spc="-165" dirty="0"/>
              <a:t>k</a:t>
            </a:r>
            <a:r>
              <a:rPr spc="-80" dirty="0"/>
              <a:t>l</a:t>
            </a:r>
            <a:r>
              <a:rPr spc="-190" dirty="0"/>
              <a:t>e</a:t>
            </a:r>
            <a:r>
              <a:rPr spc="-130" dirty="0"/>
              <a:t>r</a:t>
            </a:r>
            <a:r>
              <a:rPr spc="-80" dirty="0"/>
              <a:t>i</a:t>
            </a:r>
            <a:r>
              <a:rPr spc="-190" dirty="0"/>
              <a:t>n</a:t>
            </a:r>
            <a:r>
              <a:rPr spc="-185" dirty="0"/>
              <a:t>e</a:t>
            </a:r>
            <a:r>
              <a:rPr spc="-50" dirty="0"/>
              <a:t> </a:t>
            </a:r>
            <a:r>
              <a:rPr spc="-190" dirty="0"/>
              <a:t>h</a:t>
            </a:r>
            <a:r>
              <a:rPr spc="-195" dirty="0"/>
              <a:t>a</a:t>
            </a:r>
            <a:r>
              <a:rPr spc="-165" dirty="0"/>
              <a:t>y</a:t>
            </a:r>
            <a:r>
              <a:rPr spc="-55" dirty="0"/>
              <a:t>ır</a:t>
            </a:r>
            <a:r>
              <a:rPr spc="-60" dirty="0"/>
              <a:t> </a:t>
            </a:r>
            <a:r>
              <a:rPr spc="-135" dirty="0"/>
              <a:t>di</a:t>
            </a:r>
            <a:r>
              <a:rPr spc="-165" dirty="0"/>
              <a:t>y</a:t>
            </a:r>
            <a:r>
              <a:rPr spc="-190" dirty="0"/>
              <a:t>e</a:t>
            </a:r>
            <a:r>
              <a:rPr spc="-195" dirty="0"/>
              <a:t>b</a:t>
            </a:r>
            <a:r>
              <a:rPr spc="-80" dirty="0"/>
              <a:t>il</a:t>
            </a:r>
            <a:r>
              <a:rPr spc="-280" dirty="0"/>
              <a:t>m</a:t>
            </a:r>
            <a:r>
              <a:rPr spc="-140" dirty="0"/>
              <a:t>el</a:t>
            </a:r>
            <a:r>
              <a:rPr spc="-80" dirty="0"/>
              <a:t>i </a:t>
            </a:r>
            <a:r>
              <a:rPr spc="-160" dirty="0"/>
              <a:t>v</a:t>
            </a:r>
            <a:r>
              <a:rPr spc="-180" dirty="0"/>
              <a:t>e</a:t>
            </a:r>
            <a:r>
              <a:rPr spc="-75" dirty="0"/>
              <a:t> </a:t>
            </a:r>
            <a:r>
              <a:rPr spc="-210" dirty="0"/>
              <a:t>uym</a:t>
            </a:r>
            <a:r>
              <a:rPr spc="-195" dirty="0"/>
              <a:t>a</a:t>
            </a:r>
            <a:r>
              <a:rPr spc="-165" dirty="0"/>
              <a:t>s</a:t>
            </a:r>
            <a:r>
              <a:rPr dirty="0"/>
              <a:t>ı  </a:t>
            </a:r>
            <a:r>
              <a:rPr spc="-175" dirty="0"/>
              <a:t>gereken</a:t>
            </a:r>
            <a:r>
              <a:rPr spc="-170" dirty="0"/>
              <a:t> </a:t>
            </a:r>
            <a:r>
              <a:rPr spc="-130" dirty="0"/>
              <a:t>kuralları </a:t>
            </a:r>
            <a:r>
              <a:rPr spc="-145" dirty="0"/>
              <a:t>öğretmelisiniz. </a:t>
            </a:r>
            <a:endParaRPr lang="tr-TR" spc="-145" dirty="0" smtClean="0"/>
          </a:p>
          <a:p>
            <a:pPr marL="5097145" marR="5080">
              <a:lnSpc>
                <a:spcPct val="100000"/>
              </a:lnSpc>
              <a:spcBef>
                <a:spcPts val="100"/>
              </a:spcBef>
            </a:pPr>
            <a:r>
              <a:rPr spc="-195" dirty="0" err="1" smtClean="0"/>
              <a:t>Çocuğa</a:t>
            </a:r>
            <a:r>
              <a:rPr spc="-190" dirty="0" smtClean="0"/>
              <a:t> </a:t>
            </a:r>
            <a:r>
              <a:rPr spc="-130" dirty="0"/>
              <a:t>sıcak, </a:t>
            </a:r>
            <a:r>
              <a:rPr spc="-155" dirty="0"/>
              <a:t>güvenli</a:t>
            </a:r>
            <a:r>
              <a:rPr spc="-150" dirty="0"/>
              <a:t> </a:t>
            </a:r>
            <a:r>
              <a:rPr spc="-125" dirty="0"/>
              <a:t>bir </a:t>
            </a:r>
            <a:r>
              <a:rPr spc="-175" dirty="0"/>
              <a:t>yuva </a:t>
            </a:r>
            <a:r>
              <a:rPr spc="-170" dirty="0"/>
              <a:t> </a:t>
            </a:r>
            <a:r>
              <a:rPr spc="-190" dirty="0"/>
              <a:t>o</a:t>
            </a:r>
            <a:r>
              <a:rPr spc="-130" dirty="0"/>
              <a:t>r</a:t>
            </a:r>
            <a:r>
              <a:rPr spc="-90" dirty="0"/>
              <a:t>t</a:t>
            </a:r>
            <a:r>
              <a:rPr spc="-190" dirty="0"/>
              <a:t>a</a:t>
            </a:r>
            <a:r>
              <a:rPr spc="-280" dirty="0"/>
              <a:t>m</a:t>
            </a:r>
            <a:r>
              <a:rPr dirty="0"/>
              <a:t>ı</a:t>
            </a:r>
            <a:r>
              <a:rPr spc="-25" dirty="0"/>
              <a:t> </a:t>
            </a:r>
            <a:r>
              <a:rPr spc="-165" dirty="0"/>
              <a:t>s</a:t>
            </a:r>
            <a:r>
              <a:rPr spc="-190" dirty="0"/>
              <a:t>u</a:t>
            </a:r>
            <a:r>
              <a:rPr spc="-235" dirty="0"/>
              <a:t>nm</a:t>
            </a:r>
            <a:r>
              <a:rPr spc="-185" dirty="0"/>
              <a:t>a</a:t>
            </a:r>
            <a:r>
              <a:rPr spc="-165" dirty="0"/>
              <a:t>k</a:t>
            </a:r>
            <a:r>
              <a:rPr spc="-90" dirty="0"/>
              <a:t>;</a:t>
            </a:r>
            <a:r>
              <a:rPr spc="-50" dirty="0"/>
              <a:t> </a:t>
            </a:r>
            <a:r>
              <a:rPr spc="-190" dirty="0"/>
              <a:t>p</a:t>
            </a:r>
            <a:r>
              <a:rPr spc="-195" dirty="0"/>
              <a:t>a</a:t>
            </a:r>
            <a:r>
              <a:rPr spc="-165" dirty="0"/>
              <a:t>y</a:t>
            </a:r>
            <a:r>
              <a:rPr spc="-80" dirty="0"/>
              <a:t>l</a:t>
            </a:r>
            <a:r>
              <a:rPr spc="-210" dirty="0"/>
              <a:t>aşm</a:t>
            </a:r>
            <a:r>
              <a:rPr spc="-195" dirty="0"/>
              <a:t>a</a:t>
            </a:r>
            <a:r>
              <a:rPr spc="-155" dirty="0"/>
              <a:t>k</a:t>
            </a:r>
            <a:r>
              <a:rPr spc="-90" dirty="0"/>
              <a:t>,</a:t>
            </a:r>
            <a:r>
              <a:rPr spc="-75" dirty="0"/>
              <a:t> </a:t>
            </a:r>
            <a:r>
              <a:rPr spc="-190" dirty="0"/>
              <a:t>b</a:t>
            </a:r>
            <a:r>
              <a:rPr spc="-195" dirty="0"/>
              <a:t>a</a:t>
            </a:r>
            <a:r>
              <a:rPr spc="-165" dirty="0"/>
              <a:t>şk</a:t>
            </a:r>
            <a:r>
              <a:rPr spc="-155" dirty="0"/>
              <a:t>ala</a:t>
            </a:r>
            <a:r>
              <a:rPr spc="-125" dirty="0"/>
              <a:t>r</a:t>
            </a:r>
            <a:r>
              <a:rPr spc="-55" dirty="0"/>
              <a:t>ı</a:t>
            </a:r>
            <a:r>
              <a:rPr spc="-140" dirty="0"/>
              <a:t>n</a:t>
            </a:r>
            <a:r>
              <a:rPr spc="-185" dirty="0"/>
              <a:t>a</a:t>
            </a:r>
            <a:r>
              <a:rPr spc="-25" dirty="0"/>
              <a:t> </a:t>
            </a:r>
            <a:r>
              <a:rPr spc="-165" dirty="0"/>
              <a:t>s</a:t>
            </a:r>
            <a:r>
              <a:rPr spc="-160" dirty="0"/>
              <a:t>ayg</a:t>
            </a:r>
            <a:r>
              <a:rPr spc="-65" dirty="0"/>
              <a:t>ı</a:t>
            </a:r>
            <a:r>
              <a:rPr spc="-50" dirty="0"/>
              <a:t> </a:t>
            </a:r>
            <a:r>
              <a:rPr spc="-190" dirty="0"/>
              <a:t>g</a:t>
            </a:r>
            <a:r>
              <a:rPr spc="-195" dirty="0"/>
              <a:t>ö</a:t>
            </a:r>
            <a:r>
              <a:rPr spc="-130" dirty="0"/>
              <a:t>st</a:t>
            </a:r>
            <a:r>
              <a:rPr spc="-190" dirty="0"/>
              <a:t>e</a:t>
            </a:r>
            <a:r>
              <a:rPr spc="-125" dirty="0"/>
              <a:t>r</a:t>
            </a:r>
            <a:r>
              <a:rPr spc="-280" dirty="0"/>
              <a:t>m</a:t>
            </a:r>
            <a:r>
              <a:rPr spc="-185" dirty="0"/>
              <a:t>e</a:t>
            </a:r>
            <a:r>
              <a:rPr spc="-165" dirty="0"/>
              <a:t>k</a:t>
            </a:r>
            <a:r>
              <a:rPr spc="-20" dirty="0"/>
              <a:t> </a:t>
            </a:r>
            <a:r>
              <a:rPr spc="-125" dirty="0"/>
              <a:t>gibi  </a:t>
            </a:r>
            <a:r>
              <a:rPr spc="-170" dirty="0"/>
              <a:t>yaşamın</a:t>
            </a:r>
            <a:r>
              <a:rPr spc="-165" dirty="0"/>
              <a:t> </a:t>
            </a:r>
            <a:r>
              <a:rPr spc="-125" dirty="0"/>
              <a:t>çeşitli kurallarını </a:t>
            </a:r>
            <a:r>
              <a:rPr spc="-180" dirty="0"/>
              <a:t>öğretmek</a:t>
            </a:r>
            <a:r>
              <a:rPr spc="-175" dirty="0"/>
              <a:t> </a:t>
            </a:r>
            <a:r>
              <a:rPr spc="-170" dirty="0"/>
              <a:t>ve</a:t>
            </a:r>
            <a:r>
              <a:rPr spc="-165" dirty="0"/>
              <a:t> </a:t>
            </a:r>
            <a:r>
              <a:rPr spc="-110" dirty="0"/>
              <a:t>sağlıklı </a:t>
            </a:r>
            <a:r>
              <a:rPr spc="-130" dirty="0"/>
              <a:t>bir </a:t>
            </a:r>
            <a:r>
              <a:rPr spc="-180" dirty="0"/>
              <a:t>özgüven </a:t>
            </a:r>
            <a:r>
              <a:rPr spc="-175" dirty="0"/>
              <a:t> </a:t>
            </a:r>
            <a:r>
              <a:rPr spc="-145" dirty="0"/>
              <a:t>geliştirmesi </a:t>
            </a:r>
            <a:r>
              <a:rPr spc="-125" dirty="0"/>
              <a:t>için </a:t>
            </a:r>
            <a:r>
              <a:rPr spc="-140" dirty="0"/>
              <a:t>yardımcı </a:t>
            </a:r>
            <a:r>
              <a:rPr spc="-180" dirty="0"/>
              <a:t>olmak</a:t>
            </a:r>
            <a:r>
              <a:rPr spc="-175" dirty="0"/>
              <a:t> </a:t>
            </a:r>
            <a:r>
              <a:rPr spc="-160" dirty="0"/>
              <a:t>anne-babaların</a:t>
            </a:r>
            <a:r>
              <a:rPr spc="-155" dirty="0"/>
              <a:t> </a:t>
            </a:r>
            <a:r>
              <a:rPr spc="-185" dirty="0"/>
              <a:t>en</a:t>
            </a:r>
            <a:r>
              <a:rPr spc="-180" dirty="0"/>
              <a:t> </a:t>
            </a:r>
            <a:r>
              <a:rPr spc="-170" dirty="0"/>
              <a:t>önemli </a:t>
            </a:r>
            <a:r>
              <a:rPr spc="-165" dirty="0"/>
              <a:t> </a:t>
            </a:r>
            <a:r>
              <a:rPr spc="-150" dirty="0"/>
              <a:t>sorumlulukları </a:t>
            </a:r>
            <a:r>
              <a:rPr spc="-155" dirty="0"/>
              <a:t>arasında</a:t>
            </a:r>
            <a:r>
              <a:rPr spc="-150" dirty="0"/>
              <a:t> yer </a:t>
            </a:r>
            <a:r>
              <a:rPr spc="-114" dirty="0"/>
              <a:t>alır. </a:t>
            </a:r>
            <a:endParaRPr spc="-125" dirty="0"/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1551" y="2331719"/>
            <a:ext cx="3212592" cy="357835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299"/>
                  </a:lnTo>
                  <a:lnTo>
                    <a:pt x="0" y="505468"/>
                  </a:lnTo>
                  <a:lnTo>
                    <a:pt x="1246174" y="509015"/>
                  </a:lnTo>
                  <a:lnTo>
                    <a:pt x="1346454" y="509015"/>
                  </a:lnTo>
                  <a:lnTo>
                    <a:pt x="1351026" y="504189"/>
                  </a:lnTo>
                  <a:lnTo>
                    <a:pt x="1352677" y="502538"/>
                  </a:lnTo>
                  <a:lnTo>
                    <a:pt x="1354582" y="501014"/>
                  </a:lnTo>
                  <a:lnTo>
                    <a:pt x="1584960" y="269747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5"/>
                  </a:lnTo>
                  <a:lnTo>
                    <a:pt x="1356106" y="11302"/>
                  </a:lnTo>
                  <a:lnTo>
                    <a:pt x="1351026" y="11302"/>
                  </a:lnTo>
                  <a:lnTo>
                    <a:pt x="1351026" y="6476"/>
                  </a:lnTo>
                  <a:lnTo>
                    <a:pt x="1346454" y="6476"/>
                  </a:lnTo>
                  <a:lnTo>
                    <a:pt x="1341628" y="1777"/>
                  </a:lnTo>
                  <a:lnTo>
                    <a:pt x="1246174" y="1777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5057" rIns="0" bIns="0" rtlCol="0">
            <a:spAutoFit/>
          </a:bodyPr>
          <a:lstStyle/>
          <a:p>
            <a:pPr marL="1873250" marR="5080">
              <a:lnSpc>
                <a:spcPct val="100699"/>
              </a:lnSpc>
              <a:spcBef>
                <a:spcPts val="65"/>
              </a:spcBef>
            </a:pPr>
            <a:r>
              <a:rPr spc="-25" dirty="0"/>
              <a:t>ANNE-BABA</a:t>
            </a:r>
            <a:r>
              <a:rPr spc="40" dirty="0"/>
              <a:t> </a:t>
            </a:r>
            <a:r>
              <a:rPr spc="-15" dirty="0"/>
              <a:t>OLARAK</a:t>
            </a:r>
            <a:r>
              <a:rPr spc="55" dirty="0"/>
              <a:t> </a:t>
            </a:r>
            <a:r>
              <a:rPr spc="-10" dirty="0"/>
              <a:t>SINIR </a:t>
            </a:r>
            <a:r>
              <a:rPr spc="-65" dirty="0"/>
              <a:t>KOYMAK </a:t>
            </a:r>
            <a:r>
              <a:rPr spc="-1055" dirty="0"/>
              <a:t> </a:t>
            </a:r>
            <a:r>
              <a:rPr spc="-10" dirty="0"/>
              <a:t>NEDEN</a:t>
            </a:r>
            <a:r>
              <a:rPr spc="35" dirty="0"/>
              <a:t> </a:t>
            </a:r>
            <a:r>
              <a:rPr spc="-5" dirty="0"/>
              <a:t>ÖNEMLİ?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807973" y="2842862"/>
            <a:ext cx="10576052" cy="968887"/>
          </a:xfrm>
          <a:prstGeom prst="rect">
            <a:avLst/>
          </a:prstGeom>
        </p:spPr>
        <p:txBody>
          <a:bodyPr vert="horz" wrap="square" lIns="0" tIns="136557" rIns="0" bIns="0" rtlCol="0">
            <a:spAutoFit/>
          </a:bodyPr>
          <a:lstStyle/>
          <a:p>
            <a:pPr marL="5097145" marR="5080">
              <a:lnSpc>
                <a:spcPct val="100000"/>
              </a:lnSpc>
              <a:spcBef>
                <a:spcPts val="100"/>
              </a:spcBef>
            </a:pPr>
            <a:r>
              <a:rPr lang="tr-TR" spc="-195" dirty="0"/>
              <a:t>Çocuğa</a:t>
            </a:r>
            <a:r>
              <a:rPr lang="tr-TR" spc="-190" dirty="0"/>
              <a:t> </a:t>
            </a:r>
            <a:r>
              <a:rPr lang="tr-TR" spc="-125" dirty="0"/>
              <a:t>çeşitli </a:t>
            </a:r>
            <a:r>
              <a:rPr lang="tr-TR" spc="-135" dirty="0"/>
              <a:t>kuralların </a:t>
            </a:r>
            <a:r>
              <a:rPr lang="tr-TR" spc="-130" dirty="0"/>
              <a:t> </a:t>
            </a:r>
            <a:r>
              <a:rPr lang="tr-TR" spc="-160" dirty="0"/>
              <a:t>öğretilmesinde </a:t>
            </a:r>
            <a:r>
              <a:rPr lang="tr-TR" spc="-130" dirty="0"/>
              <a:t>ise, </a:t>
            </a:r>
            <a:r>
              <a:rPr lang="tr-TR" spc="-175" dirty="0"/>
              <a:t>doğru</a:t>
            </a:r>
            <a:r>
              <a:rPr lang="tr-TR" spc="125" dirty="0"/>
              <a:t> </a:t>
            </a:r>
            <a:r>
              <a:rPr lang="tr-TR" spc="-145" dirty="0"/>
              <a:t>şeyleri </a:t>
            </a:r>
            <a:r>
              <a:rPr lang="tr-TR" spc="-195" dirty="0"/>
              <a:t>yapmaya</a:t>
            </a:r>
            <a:r>
              <a:rPr lang="tr-TR" spc="90" dirty="0"/>
              <a:t> </a:t>
            </a:r>
            <a:r>
              <a:rPr lang="tr-TR" spc="-140" dirty="0"/>
              <a:t>teşvik </a:t>
            </a:r>
            <a:r>
              <a:rPr lang="tr-TR" spc="-185" dirty="0"/>
              <a:t>etmek</a:t>
            </a:r>
            <a:r>
              <a:rPr lang="tr-TR" spc="105" dirty="0"/>
              <a:t> </a:t>
            </a:r>
            <a:r>
              <a:rPr lang="tr-TR" spc="-170" dirty="0"/>
              <a:t>kadar, </a:t>
            </a:r>
            <a:r>
              <a:rPr lang="tr-TR" spc="-165" dirty="0"/>
              <a:t> </a:t>
            </a:r>
            <a:r>
              <a:rPr lang="tr-TR" spc="-135" dirty="0"/>
              <a:t>bazı</a:t>
            </a:r>
            <a:r>
              <a:rPr lang="tr-TR" spc="-50" dirty="0"/>
              <a:t> </a:t>
            </a:r>
            <a:r>
              <a:rPr lang="tr-TR" spc="-145" dirty="0"/>
              <a:t>şeyleri</a:t>
            </a:r>
            <a:r>
              <a:rPr lang="tr-TR" spc="-60" dirty="0"/>
              <a:t> </a:t>
            </a:r>
            <a:r>
              <a:rPr lang="tr-TR" spc="-175" dirty="0"/>
              <a:t>yapmasına</a:t>
            </a:r>
            <a:r>
              <a:rPr lang="tr-TR" spc="-50" dirty="0"/>
              <a:t> </a:t>
            </a:r>
            <a:r>
              <a:rPr lang="tr-TR" spc="-165" dirty="0"/>
              <a:t>engel</a:t>
            </a:r>
            <a:r>
              <a:rPr lang="tr-TR" spc="-15" dirty="0"/>
              <a:t> </a:t>
            </a:r>
            <a:r>
              <a:rPr lang="tr-TR" spc="-180" dirty="0"/>
              <a:t>olmak</a:t>
            </a:r>
            <a:r>
              <a:rPr lang="tr-TR" spc="-65" dirty="0"/>
              <a:t> </a:t>
            </a:r>
            <a:r>
              <a:rPr lang="tr-TR" spc="-185" dirty="0"/>
              <a:t>da</a:t>
            </a:r>
            <a:r>
              <a:rPr lang="tr-TR" spc="-50" dirty="0"/>
              <a:t> </a:t>
            </a:r>
            <a:r>
              <a:rPr lang="tr-TR" spc="-210" dirty="0"/>
              <a:t>önem</a:t>
            </a:r>
            <a:r>
              <a:rPr lang="tr-TR" spc="-55" dirty="0"/>
              <a:t> </a:t>
            </a:r>
            <a:r>
              <a:rPr lang="tr-TR" spc="-125" dirty="0"/>
              <a:t>taşır.</a:t>
            </a:r>
            <a:endParaRPr lang="tr-TR" spc="-125" dirty="0"/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1551" y="2331719"/>
            <a:ext cx="3212592" cy="357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836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299"/>
                  </a:lnTo>
                  <a:lnTo>
                    <a:pt x="0" y="505468"/>
                  </a:lnTo>
                  <a:lnTo>
                    <a:pt x="1246174" y="509015"/>
                  </a:lnTo>
                  <a:lnTo>
                    <a:pt x="1346454" y="509015"/>
                  </a:lnTo>
                  <a:lnTo>
                    <a:pt x="1351026" y="504189"/>
                  </a:lnTo>
                  <a:lnTo>
                    <a:pt x="1352677" y="502538"/>
                  </a:lnTo>
                  <a:lnTo>
                    <a:pt x="1354582" y="501014"/>
                  </a:lnTo>
                  <a:lnTo>
                    <a:pt x="1584960" y="269747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5"/>
                  </a:lnTo>
                  <a:lnTo>
                    <a:pt x="1356106" y="11302"/>
                  </a:lnTo>
                  <a:lnTo>
                    <a:pt x="1351026" y="11302"/>
                  </a:lnTo>
                  <a:lnTo>
                    <a:pt x="1351026" y="6476"/>
                  </a:lnTo>
                  <a:lnTo>
                    <a:pt x="1346454" y="6476"/>
                  </a:lnTo>
                  <a:lnTo>
                    <a:pt x="1341628" y="1777"/>
                  </a:lnTo>
                  <a:lnTo>
                    <a:pt x="1246174" y="1777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72333" y="632917"/>
            <a:ext cx="82886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ÇOCUKLAR</a:t>
            </a:r>
            <a:r>
              <a:rPr sz="3600" spc="-40" dirty="0"/>
              <a:t> </a:t>
            </a:r>
            <a:r>
              <a:rPr sz="3600" dirty="0"/>
              <a:t>BEKLEMEYİ</a:t>
            </a:r>
            <a:r>
              <a:rPr sz="3600" spc="-20" dirty="0"/>
              <a:t> </a:t>
            </a:r>
            <a:r>
              <a:rPr sz="3600" dirty="0"/>
              <a:t>BİLMELİ</a:t>
            </a:r>
            <a:endParaRPr sz="3600"/>
          </a:p>
        </p:txBody>
      </p:sp>
      <p:sp>
        <p:nvSpPr>
          <p:cNvPr id="7" name="object 7"/>
          <p:cNvSpPr txBox="1"/>
          <p:nvPr/>
        </p:nvSpPr>
        <p:spPr>
          <a:xfrm>
            <a:off x="2210180" y="2326004"/>
            <a:ext cx="585787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7505" marR="5080" indent="-344805" algn="just">
              <a:lnSpc>
                <a:spcPct val="100000"/>
              </a:lnSpc>
              <a:spcBef>
                <a:spcPts val="100"/>
              </a:spcBef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1800" spc="-55" dirty="0">
                <a:solidFill>
                  <a:srgbClr val="A42F0F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Çocukların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isteklerinin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ya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da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ihtiyaçlarının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karşılanması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için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bazen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beklemeleri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gerektiğini bilmeleri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bekleyebilmeyi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öğrenmeleri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ise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ç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o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k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 err="1">
                <a:solidFill>
                  <a:srgbClr val="404040"/>
                </a:solidFill>
                <a:latin typeface="Microsoft Sans Serif"/>
                <a:cs typeface="Microsoft Sans Serif"/>
              </a:rPr>
              <a:t>ö</a:t>
            </a:r>
            <a:r>
              <a:rPr sz="1800" spc="-195" dirty="0" err="1">
                <a:solidFill>
                  <a:srgbClr val="404040"/>
                </a:solidFill>
                <a:latin typeface="Microsoft Sans Serif"/>
                <a:cs typeface="Microsoft Sans Serif"/>
              </a:rPr>
              <a:t>n</a:t>
            </a:r>
            <a:r>
              <a:rPr sz="1800" spc="-190" dirty="0" err="1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sz="1800" spc="-285" dirty="0" err="1">
                <a:solidFill>
                  <a:srgbClr val="404040"/>
                </a:solidFill>
                <a:latin typeface="Microsoft Sans Serif"/>
                <a:cs typeface="Microsoft Sans Serif"/>
              </a:rPr>
              <a:t>m</a:t>
            </a:r>
            <a:r>
              <a:rPr sz="1800" spc="-80" dirty="0" err="1">
                <a:solidFill>
                  <a:srgbClr val="404040"/>
                </a:solidFill>
                <a:latin typeface="Microsoft Sans Serif"/>
                <a:cs typeface="Microsoft Sans Serif"/>
              </a:rPr>
              <a:t>li</a:t>
            </a:r>
            <a:r>
              <a:rPr sz="1800" spc="-95" dirty="0" smtClean="0">
                <a:solidFill>
                  <a:srgbClr val="404040"/>
                </a:solidFill>
                <a:latin typeface="Microsoft Sans Serif"/>
                <a:cs typeface="Microsoft Sans Serif"/>
              </a:rPr>
              <a:t>...</a:t>
            </a:r>
            <a:endParaRPr sz="1800" dirty="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44128" y="1633727"/>
            <a:ext cx="2618231" cy="222199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44128" y="4160520"/>
            <a:ext cx="2618231" cy="18775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299"/>
                  </a:lnTo>
                  <a:lnTo>
                    <a:pt x="0" y="505468"/>
                  </a:lnTo>
                  <a:lnTo>
                    <a:pt x="1246174" y="509015"/>
                  </a:lnTo>
                  <a:lnTo>
                    <a:pt x="1346454" y="509015"/>
                  </a:lnTo>
                  <a:lnTo>
                    <a:pt x="1351026" y="504189"/>
                  </a:lnTo>
                  <a:lnTo>
                    <a:pt x="1352677" y="502538"/>
                  </a:lnTo>
                  <a:lnTo>
                    <a:pt x="1354582" y="501014"/>
                  </a:lnTo>
                  <a:lnTo>
                    <a:pt x="1584960" y="269747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5"/>
                  </a:lnTo>
                  <a:lnTo>
                    <a:pt x="1356106" y="11302"/>
                  </a:lnTo>
                  <a:lnTo>
                    <a:pt x="1351026" y="11302"/>
                  </a:lnTo>
                  <a:lnTo>
                    <a:pt x="1351026" y="6476"/>
                  </a:lnTo>
                  <a:lnTo>
                    <a:pt x="1346454" y="6476"/>
                  </a:lnTo>
                  <a:lnTo>
                    <a:pt x="1341628" y="1777"/>
                  </a:lnTo>
                  <a:lnTo>
                    <a:pt x="1246174" y="1777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95359" y="5071870"/>
            <a:ext cx="3398520" cy="170688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672333" y="626821"/>
            <a:ext cx="31394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" dirty="0"/>
              <a:t>BUNUN</a:t>
            </a:r>
            <a:r>
              <a:rPr sz="3600" spc="-90" dirty="0"/>
              <a:t> </a:t>
            </a:r>
            <a:r>
              <a:rPr sz="3600" spc="-5" dirty="0"/>
              <a:t>İÇİN</a:t>
            </a:r>
            <a:endParaRPr sz="3600"/>
          </a:p>
        </p:txBody>
      </p:sp>
      <p:sp>
        <p:nvSpPr>
          <p:cNvPr id="8" name="object 8"/>
          <p:cNvSpPr txBox="1"/>
          <p:nvPr/>
        </p:nvSpPr>
        <p:spPr>
          <a:xfrm>
            <a:off x="2672333" y="1506728"/>
            <a:ext cx="8496935" cy="372922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37210" indent="-344805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Çocuğunuzun</a:t>
            </a:r>
            <a:r>
              <a:rPr sz="18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ağlama,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mızıldanma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ya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da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öfke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nöbetleri</a:t>
            </a:r>
            <a:r>
              <a:rPr sz="18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karşısında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pes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ederek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isteklerini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bu </a:t>
            </a:r>
            <a:r>
              <a:rPr sz="1800" spc="-459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ş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ek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l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d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y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p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tı</a:t>
            </a:r>
            <a:r>
              <a:rPr sz="1800" spc="-100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a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b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il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ece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ğ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n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ö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ğ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sz="1800" spc="-100" dirty="0">
                <a:solidFill>
                  <a:srgbClr val="404040"/>
                </a:solidFill>
                <a:latin typeface="Microsoft Sans Serif"/>
                <a:cs typeface="Microsoft Sans Serif"/>
              </a:rPr>
              <a:t>t</a:t>
            </a:r>
            <a:r>
              <a:rPr sz="1800" spc="-275" dirty="0">
                <a:solidFill>
                  <a:srgbClr val="404040"/>
                </a:solidFill>
                <a:latin typeface="Microsoft Sans Serif"/>
                <a:cs typeface="Microsoft Sans Serif"/>
              </a:rPr>
              <a:t>m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sz="1800" spc="-275" dirty="0">
                <a:solidFill>
                  <a:srgbClr val="404040"/>
                </a:solidFill>
                <a:latin typeface="Microsoft Sans Serif"/>
                <a:cs typeface="Microsoft Sans Serif"/>
              </a:rPr>
              <a:t>m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li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s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ni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z</a:t>
            </a:r>
            <a:r>
              <a:rPr sz="1800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.</a:t>
            </a:r>
            <a:endParaRPr sz="1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408940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Her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istek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ya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da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ihtiyacının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204" dirty="0">
                <a:solidFill>
                  <a:srgbClr val="404040"/>
                </a:solidFill>
                <a:latin typeface="Microsoft Sans Serif"/>
                <a:cs typeface="Microsoft Sans Serif"/>
              </a:rPr>
              <a:t>hemen</a:t>
            </a:r>
            <a:r>
              <a:rPr sz="1800" u="sng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karşılanamayabileceğini</a:t>
            </a:r>
            <a:r>
              <a:rPr sz="1800" u="sng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göstermelisiniz.</a:t>
            </a:r>
            <a:endParaRPr sz="1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408940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Başkalarının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istek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ihtiyaçlarının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da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olabileceğini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bunların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kendi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istek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ihtiyaçlarından</a:t>
            </a:r>
            <a:endParaRPr sz="1800" dirty="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ö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n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c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g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l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b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il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ece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ğ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n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ö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ğ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r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e</a:t>
            </a:r>
            <a:r>
              <a:rPr sz="1800" spc="-100" dirty="0">
                <a:solidFill>
                  <a:srgbClr val="404040"/>
                </a:solidFill>
                <a:latin typeface="Microsoft Sans Serif"/>
                <a:cs typeface="Microsoft Sans Serif"/>
              </a:rPr>
              <a:t>t</a:t>
            </a:r>
            <a:r>
              <a:rPr sz="1800" spc="-280" dirty="0">
                <a:solidFill>
                  <a:srgbClr val="404040"/>
                </a:solidFill>
                <a:latin typeface="Microsoft Sans Serif"/>
                <a:cs typeface="Microsoft Sans Serif"/>
              </a:rPr>
              <a:t>m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el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s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i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ni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z</a:t>
            </a:r>
            <a:r>
              <a:rPr sz="1800" spc="-90" dirty="0">
                <a:solidFill>
                  <a:srgbClr val="404040"/>
                </a:solidFill>
                <a:latin typeface="Microsoft Sans Serif"/>
                <a:cs typeface="Microsoft Sans Serif"/>
              </a:rPr>
              <a:t>.</a:t>
            </a:r>
            <a:endParaRPr sz="1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408940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200" dirty="0">
                <a:solidFill>
                  <a:srgbClr val="404040"/>
                </a:solidFill>
                <a:latin typeface="Microsoft Sans Serif"/>
                <a:cs typeface="Microsoft Sans Serif"/>
              </a:rPr>
              <a:t>Bu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5" dirty="0">
                <a:solidFill>
                  <a:srgbClr val="404040"/>
                </a:solidFill>
                <a:latin typeface="Microsoft Sans Serif"/>
                <a:cs typeface="Microsoft Sans Serif"/>
              </a:rPr>
              <a:t>durumdan</a:t>
            </a:r>
            <a:r>
              <a:rPr sz="18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kaynaklanan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gerilimle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nasıl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baş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edebileceği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konusunda</a:t>
            </a:r>
            <a:r>
              <a:rPr sz="1800" spc="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yol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gösterici</a:t>
            </a:r>
            <a:r>
              <a:rPr sz="1800" spc="-1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Microsoft Sans Serif"/>
                <a:cs typeface="Microsoft Sans Serif"/>
              </a:rPr>
              <a:t>olmalısınız</a:t>
            </a:r>
            <a:endParaRPr sz="18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0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 dirty="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</a:pPr>
            <a:r>
              <a:rPr sz="1800" spc="-150" dirty="0">
                <a:solidFill>
                  <a:srgbClr val="C00000"/>
                </a:solidFill>
                <a:latin typeface="Microsoft Sans Serif"/>
                <a:cs typeface="Microsoft Sans Serif"/>
              </a:rPr>
              <a:t>Elbette</a:t>
            </a:r>
            <a:r>
              <a:rPr sz="1800" spc="17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C00000"/>
                </a:solidFill>
                <a:latin typeface="Microsoft Sans Serif"/>
                <a:cs typeface="Microsoft Sans Serif"/>
              </a:rPr>
              <a:t>ki </a:t>
            </a:r>
            <a:r>
              <a:rPr sz="1800" spc="-160" dirty="0">
                <a:solidFill>
                  <a:srgbClr val="C00000"/>
                </a:solidFill>
                <a:latin typeface="Microsoft Sans Serif"/>
                <a:cs typeface="Microsoft Sans Serif"/>
              </a:rPr>
              <a:t>bu,</a:t>
            </a:r>
            <a:r>
              <a:rPr sz="1800" spc="16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C00000"/>
                </a:solidFill>
                <a:latin typeface="Microsoft Sans Serif"/>
                <a:cs typeface="Microsoft Sans Serif"/>
              </a:rPr>
              <a:t>çocuğunuzun</a:t>
            </a:r>
            <a:r>
              <a:rPr sz="1800" spc="10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20" dirty="0">
                <a:solidFill>
                  <a:srgbClr val="C00000"/>
                </a:solidFill>
                <a:latin typeface="Microsoft Sans Serif"/>
                <a:cs typeface="Microsoft Sans Serif"/>
              </a:rPr>
              <a:t>ihtiyaçlarını </a:t>
            </a:r>
            <a:r>
              <a:rPr sz="1800" spc="-180" dirty="0">
                <a:solidFill>
                  <a:srgbClr val="C00000"/>
                </a:solidFill>
                <a:latin typeface="Microsoft Sans Serif"/>
                <a:cs typeface="Microsoft Sans Serif"/>
              </a:rPr>
              <a:t>göz</a:t>
            </a:r>
            <a:r>
              <a:rPr sz="1800" spc="12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C00000"/>
                </a:solidFill>
                <a:latin typeface="Microsoft Sans Serif"/>
                <a:cs typeface="Microsoft Sans Serif"/>
              </a:rPr>
              <a:t>ardı </a:t>
            </a:r>
            <a:r>
              <a:rPr sz="1800" spc="-170" dirty="0">
                <a:solidFill>
                  <a:srgbClr val="C00000"/>
                </a:solidFill>
                <a:latin typeface="Microsoft Sans Serif"/>
                <a:cs typeface="Microsoft Sans Serif"/>
              </a:rPr>
              <a:t>etmeniz</a:t>
            </a:r>
            <a:r>
              <a:rPr sz="1800" spc="14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C00000"/>
                </a:solidFill>
                <a:latin typeface="Microsoft Sans Serif"/>
                <a:cs typeface="Microsoft Sans Serif"/>
              </a:rPr>
              <a:t>ya </a:t>
            </a:r>
            <a:r>
              <a:rPr sz="1800" spc="-185" dirty="0">
                <a:solidFill>
                  <a:srgbClr val="C00000"/>
                </a:solidFill>
                <a:latin typeface="Microsoft Sans Serif"/>
                <a:cs typeface="Microsoft Sans Serif"/>
              </a:rPr>
              <a:t>da</a:t>
            </a:r>
            <a:r>
              <a:rPr sz="1800" spc="10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C00000"/>
                </a:solidFill>
                <a:latin typeface="Microsoft Sans Serif"/>
                <a:cs typeface="Microsoft Sans Serif"/>
              </a:rPr>
              <a:t>hiçbir </a:t>
            </a:r>
            <a:r>
              <a:rPr sz="1800" spc="-114" dirty="0">
                <a:solidFill>
                  <a:srgbClr val="C00000"/>
                </a:solidFill>
                <a:latin typeface="Microsoft Sans Serif"/>
                <a:cs typeface="Microsoft Sans Serif"/>
              </a:rPr>
              <a:t>ihtiyacını </a:t>
            </a:r>
            <a:r>
              <a:rPr sz="1800" spc="-204" dirty="0">
                <a:solidFill>
                  <a:srgbClr val="C00000"/>
                </a:solidFill>
                <a:latin typeface="Microsoft Sans Serif"/>
                <a:cs typeface="Microsoft Sans Serif"/>
              </a:rPr>
              <a:t>hemen </a:t>
            </a:r>
            <a:r>
              <a:rPr sz="1800" spc="-20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C00000"/>
                </a:solidFill>
                <a:latin typeface="Microsoft Sans Serif"/>
                <a:cs typeface="Microsoft Sans Serif"/>
              </a:rPr>
              <a:t>karşılamamanız</a:t>
            </a:r>
            <a:r>
              <a:rPr sz="1800" spc="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C00000"/>
                </a:solidFill>
                <a:latin typeface="Microsoft Sans Serif"/>
                <a:cs typeface="Microsoft Sans Serif"/>
              </a:rPr>
              <a:t>gerektiği</a:t>
            </a:r>
            <a:r>
              <a:rPr sz="1800" spc="-3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C00000"/>
                </a:solidFill>
                <a:latin typeface="Microsoft Sans Serif"/>
                <a:cs typeface="Microsoft Sans Serif"/>
              </a:rPr>
              <a:t>anlamına</a:t>
            </a:r>
            <a:r>
              <a:rPr sz="1800" spc="-3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C00000"/>
                </a:solidFill>
                <a:latin typeface="Microsoft Sans Serif"/>
                <a:cs typeface="Microsoft Sans Serif"/>
              </a:rPr>
              <a:t>gelmez.</a:t>
            </a:r>
            <a:r>
              <a:rPr sz="1800" spc="-11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80" dirty="0">
                <a:solidFill>
                  <a:srgbClr val="C00000"/>
                </a:solidFill>
                <a:latin typeface="Microsoft Sans Serif"/>
                <a:cs typeface="Microsoft Sans Serif"/>
              </a:rPr>
              <a:t>Ancak</a:t>
            </a:r>
            <a:r>
              <a:rPr sz="1800" spc="-6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C00000"/>
                </a:solidFill>
                <a:latin typeface="Microsoft Sans Serif"/>
                <a:cs typeface="Microsoft Sans Serif"/>
              </a:rPr>
              <a:t>çocuğunuzun</a:t>
            </a:r>
            <a:r>
              <a:rPr sz="1800" spc="1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20" dirty="0">
                <a:solidFill>
                  <a:srgbClr val="C00000"/>
                </a:solidFill>
                <a:latin typeface="Microsoft Sans Serif"/>
                <a:cs typeface="Microsoft Sans Serif"/>
              </a:rPr>
              <a:t>ihtiyaçlarını</a:t>
            </a:r>
            <a:r>
              <a:rPr sz="1800" spc="-5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C00000"/>
                </a:solidFill>
                <a:latin typeface="Microsoft Sans Serif"/>
                <a:cs typeface="Microsoft Sans Serif"/>
              </a:rPr>
              <a:t>karşılarken</a:t>
            </a:r>
            <a:r>
              <a:rPr sz="1800" spc="-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C00000"/>
                </a:solidFill>
                <a:latin typeface="Microsoft Sans Serif"/>
                <a:cs typeface="Microsoft Sans Serif"/>
              </a:rPr>
              <a:t>kendinizin</a:t>
            </a:r>
            <a:r>
              <a:rPr sz="1800" spc="-5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C00000"/>
                </a:solidFill>
                <a:latin typeface="Microsoft Sans Serif"/>
                <a:cs typeface="Microsoft Sans Serif"/>
              </a:rPr>
              <a:t>ve </a:t>
            </a:r>
            <a:r>
              <a:rPr sz="1800" spc="-16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C00000"/>
                </a:solidFill>
                <a:latin typeface="Microsoft Sans Serif"/>
                <a:cs typeface="Microsoft Sans Serif"/>
              </a:rPr>
              <a:t>diğer</a:t>
            </a:r>
            <a:r>
              <a:rPr sz="1800" spc="-15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C00000"/>
                </a:solidFill>
                <a:latin typeface="Microsoft Sans Serif"/>
                <a:cs typeface="Microsoft Sans Serif"/>
              </a:rPr>
              <a:t>kişilerin </a:t>
            </a:r>
            <a:r>
              <a:rPr sz="1800" spc="-135" dirty="0">
                <a:solidFill>
                  <a:srgbClr val="C00000"/>
                </a:solidFill>
                <a:latin typeface="Microsoft Sans Serif"/>
                <a:cs typeface="Microsoft Sans Serif"/>
              </a:rPr>
              <a:t>ihtiyaçlarına </a:t>
            </a:r>
            <a:r>
              <a:rPr sz="1800" spc="-185" dirty="0">
                <a:solidFill>
                  <a:srgbClr val="C00000"/>
                </a:solidFill>
                <a:latin typeface="Microsoft Sans Serif"/>
                <a:cs typeface="Microsoft Sans Serif"/>
              </a:rPr>
              <a:t>da</a:t>
            </a:r>
            <a:r>
              <a:rPr sz="1800" spc="-18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C00000"/>
                </a:solidFill>
                <a:latin typeface="Microsoft Sans Serif"/>
                <a:cs typeface="Microsoft Sans Serif"/>
              </a:rPr>
              <a:t>gereken</a:t>
            </a:r>
            <a:r>
              <a:rPr sz="1800" spc="-17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C00000"/>
                </a:solidFill>
                <a:latin typeface="Microsoft Sans Serif"/>
                <a:cs typeface="Microsoft Sans Serif"/>
              </a:rPr>
              <a:t>hassasiyeti</a:t>
            </a:r>
            <a:r>
              <a:rPr sz="1800" spc="-15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C00000"/>
                </a:solidFill>
                <a:latin typeface="Microsoft Sans Serif"/>
                <a:cs typeface="Microsoft Sans Serif"/>
              </a:rPr>
              <a:t>göstermeli</a:t>
            </a:r>
            <a:r>
              <a:rPr sz="1800" spc="-15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C00000"/>
                </a:solidFill>
                <a:latin typeface="Microsoft Sans Serif"/>
                <a:cs typeface="Microsoft Sans Serif"/>
              </a:rPr>
              <a:t>ve</a:t>
            </a:r>
            <a:r>
              <a:rPr sz="1800" spc="-165" dirty="0">
                <a:solidFill>
                  <a:srgbClr val="C00000"/>
                </a:solidFill>
                <a:latin typeface="Microsoft Sans Serif"/>
                <a:cs typeface="Microsoft Sans Serif"/>
              </a:rPr>
              <a:t> her</a:t>
            </a:r>
            <a:r>
              <a:rPr sz="1800" spc="14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C00000"/>
                </a:solidFill>
                <a:latin typeface="Microsoft Sans Serif"/>
                <a:cs typeface="Microsoft Sans Serif"/>
              </a:rPr>
              <a:t>isteğinin</a:t>
            </a:r>
            <a:r>
              <a:rPr sz="1800" spc="20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C00000"/>
                </a:solidFill>
                <a:latin typeface="Microsoft Sans Serif"/>
                <a:cs typeface="Microsoft Sans Serif"/>
              </a:rPr>
              <a:t>karşılanmamasının </a:t>
            </a:r>
            <a:r>
              <a:rPr sz="1800" spc="-15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C00000"/>
                </a:solidFill>
                <a:latin typeface="Microsoft Sans Serif"/>
                <a:cs typeface="Microsoft Sans Serif"/>
              </a:rPr>
              <a:t>ç</a:t>
            </a:r>
            <a:r>
              <a:rPr sz="1800" spc="-180" dirty="0">
                <a:solidFill>
                  <a:srgbClr val="C00000"/>
                </a:solidFill>
                <a:latin typeface="Microsoft Sans Serif"/>
                <a:cs typeface="Microsoft Sans Serif"/>
              </a:rPr>
              <a:t>ocu</a:t>
            </a:r>
            <a:r>
              <a:rPr sz="1800" spc="-195" dirty="0">
                <a:solidFill>
                  <a:srgbClr val="C00000"/>
                </a:solidFill>
                <a:latin typeface="Microsoft Sans Serif"/>
                <a:cs typeface="Microsoft Sans Serif"/>
              </a:rPr>
              <a:t>ğ</a:t>
            </a:r>
            <a:r>
              <a:rPr sz="1800" spc="-185" dirty="0">
                <a:solidFill>
                  <a:srgbClr val="C00000"/>
                </a:solidFill>
                <a:latin typeface="Microsoft Sans Serif"/>
                <a:cs typeface="Microsoft Sans Serif"/>
              </a:rPr>
              <a:t>a</a:t>
            </a:r>
            <a:r>
              <a:rPr sz="1800" spc="-5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C00000"/>
                </a:solidFill>
                <a:latin typeface="Microsoft Sans Serif"/>
                <a:cs typeface="Microsoft Sans Serif"/>
              </a:rPr>
              <a:t>bi</a:t>
            </a:r>
            <a:r>
              <a:rPr sz="1800" spc="-114" dirty="0">
                <a:solidFill>
                  <a:srgbClr val="C00000"/>
                </a:solidFill>
                <a:latin typeface="Microsoft Sans Serif"/>
                <a:cs typeface="Microsoft Sans Serif"/>
              </a:rPr>
              <a:t>r</a:t>
            </a:r>
            <a:r>
              <a:rPr sz="1800" spc="-5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C00000"/>
                </a:solidFill>
                <a:latin typeface="Microsoft Sans Serif"/>
                <a:cs typeface="Microsoft Sans Serif"/>
              </a:rPr>
              <a:t>z</a:t>
            </a:r>
            <a:r>
              <a:rPr sz="18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a</a:t>
            </a:r>
            <a:r>
              <a:rPr sz="1800" spc="-130" dirty="0">
                <a:solidFill>
                  <a:srgbClr val="C00000"/>
                </a:solidFill>
                <a:latin typeface="Microsoft Sans Serif"/>
                <a:cs typeface="Microsoft Sans Serif"/>
              </a:rPr>
              <a:t>r</a:t>
            </a:r>
            <a:r>
              <a:rPr sz="18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a</a:t>
            </a:r>
            <a:r>
              <a:rPr sz="1800" spc="-110" dirty="0">
                <a:solidFill>
                  <a:srgbClr val="C00000"/>
                </a:solidFill>
                <a:latin typeface="Microsoft Sans Serif"/>
                <a:cs typeface="Microsoft Sans Serif"/>
              </a:rPr>
              <a:t>r</a:t>
            </a:r>
            <a:r>
              <a:rPr sz="1800" spc="-6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C00000"/>
                </a:solidFill>
                <a:latin typeface="Microsoft Sans Serif"/>
                <a:cs typeface="Microsoft Sans Serif"/>
              </a:rPr>
              <a:t>v</a:t>
            </a:r>
            <a:r>
              <a:rPr sz="18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e</a:t>
            </a:r>
            <a:r>
              <a:rPr sz="1800" spc="-130" dirty="0">
                <a:solidFill>
                  <a:srgbClr val="C00000"/>
                </a:solidFill>
                <a:latin typeface="Microsoft Sans Serif"/>
                <a:cs typeface="Microsoft Sans Serif"/>
              </a:rPr>
              <a:t>r</a:t>
            </a:r>
            <a:r>
              <a:rPr sz="1800" spc="-280" dirty="0">
                <a:solidFill>
                  <a:srgbClr val="C00000"/>
                </a:solidFill>
                <a:latin typeface="Microsoft Sans Serif"/>
                <a:cs typeface="Microsoft Sans Serif"/>
              </a:rPr>
              <a:t>m</a:t>
            </a:r>
            <a:r>
              <a:rPr sz="1800" spc="-180" dirty="0">
                <a:solidFill>
                  <a:srgbClr val="C00000"/>
                </a:solidFill>
                <a:latin typeface="Microsoft Sans Serif"/>
                <a:cs typeface="Microsoft Sans Serif"/>
              </a:rPr>
              <a:t>eyece</a:t>
            </a:r>
            <a:r>
              <a:rPr sz="1800" spc="-195" dirty="0">
                <a:solidFill>
                  <a:srgbClr val="C00000"/>
                </a:solidFill>
                <a:latin typeface="Microsoft Sans Serif"/>
                <a:cs typeface="Microsoft Sans Serif"/>
              </a:rPr>
              <a:t>ğ</a:t>
            </a:r>
            <a:r>
              <a:rPr sz="1800" spc="-80" dirty="0">
                <a:solidFill>
                  <a:srgbClr val="C00000"/>
                </a:solidFill>
                <a:latin typeface="Microsoft Sans Serif"/>
                <a:cs typeface="Microsoft Sans Serif"/>
              </a:rPr>
              <a:t>i</a:t>
            </a:r>
            <a:r>
              <a:rPr sz="1800" spc="-195" dirty="0">
                <a:solidFill>
                  <a:srgbClr val="C00000"/>
                </a:solidFill>
                <a:latin typeface="Microsoft Sans Serif"/>
                <a:cs typeface="Microsoft Sans Serif"/>
              </a:rPr>
              <a:t>n</a:t>
            </a:r>
            <a:r>
              <a:rPr sz="1800" spc="-80" dirty="0">
                <a:solidFill>
                  <a:srgbClr val="C00000"/>
                </a:solidFill>
                <a:latin typeface="Microsoft Sans Serif"/>
                <a:cs typeface="Microsoft Sans Serif"/>
              </a:rPr>
              <a:t>i</a:t>
            </a:r>
            <a:r>
              <a:rPr sz="1800" spc="-4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C00000"/>
                </a:solidFill>
                <a:latin typeface="Microsoft Sans Serif"/>
                <a:cs typeface="Microsoft Sans Serif"/>
              </a:rPr>
              <a:t>bi</a:t>
            </a:r>
            <a:r>
              <a:rPr sz="1800" spc="-70" dirty="0">
                <a:solidFill>
                  <a:srgbClr val="C00000"/>
                </a:solidFill>
                <a:latin typeface="Microsoft Sans Serif"/>
                <a:cs typeface="Microsoft Sans Serif"/>
              </a:rPr>
              <a:t>l</a:t>
            </a:r>
            <a:r>
              <a:rPr sz="1800" spc="-280" dirty="0">
                <a:solidFill>
                  <a:srgbClr val="C00000"/>
                </a:solidFill>
                <a:latin typeface="Microsoft Sans Serif"/>
                <a:cs typeface="Microsoft Sans Serif"/>
              </a:rPr>
              <a:t>m</a:t>
            </a:r>
            <a:r>
              <a:rPr sz="1800" spc="-140" dirty="0">
                <a:solidFill>
                  <a:srgbClr val="C00000"/>
                </a:solidFill>
                <a:latin typeface="Microsoft Sans Serif"/>
                <a:cs typeface="Microsoft Sans Serif"/>
              </a:rPr>
              <a:t>el</a:t>
            </a:r>
            <a:r>
              <a:rPr sz="1800" spc="-70" dirty="0">
                <a:solidFill>
                  <a:srgbClr val="C00000"/>
                </a:solidFill>
                <a:latin typeface="Microsoft Sans Serif"/>
                <a:cs typeface="Microsoft Sans Serif"/>
              </a:rPr>
              <a:t>i</a:t>
            </a:r>
            <a:r>
              <a:rPr sz="1800" spc="-165" dirty="0">
                <a:solidFill>
                  <a:srgbClr val="C00000"/>
                </a:solidFill>
                <a:latin typeface="Microsoft Sans Serif"/>
                <a:cs typeface="Microsoft Sans Serif"/>
              </a:rPr>
              <a:t>s</a:t>
            </a:r>
            <a:r>
              <a:rPr sz="1800" spc="-80" dirty="0">
                <a:solidFill>
                  <a:srgbClr val="C00000"/>
                </a:solidFill>
                <a:latin typeface="Microsoft Sans Serif"/>
                <a:cs typeface="Microsoft Sans Serif"/>
              </a:rPr>
              <a:t>i</a:t>
            </a:r>
            <a:r>
              <a:rPr sz="1800" spc="-135" dirty="0">
                <a:solidFill>
                  <a:srgbClr val="C00000"/>
                </a:solidFill>
                <a:latin typeface="Microsoft Sans Serif"/>
                <a:cs typeface="Microsoft Sans Serif"/>
              </a:rPr>
              <a:t>ni</a:t>
            </a:r>
            <a:r>
              <a:rPr sz="1800" spc="-160" dirty="0">
                <a:solidFill>
                  <a:srgbClr val="C00000"/>
                </a:solidFill>
                <a:latin typeface="Microsoft Sans Serif"/>
                <a:cs typeface="Microsoft Sans Serif"/>
              </a:rPr>
              <a:t>z</a:t>
            </a:r>
            <a:r>
              <a:rPr sz="1800" spc="-90" dirty="0">
                <a:solidFill>
                  <a:srgbClr val="C00000"/>
                </a:solidFill>
                <a:latin typeface="Microsoft Sans Serif"/>
                <a:cs typeface="Microsoft Sans Serif"/>
              </a:rPr>
              <a:t>.</a:t>
            </a:r>
            <a:endParaRPr sz="18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299"/>
                  </a:lnTo>
                  <a:lnTo>
                    <a:pt x="0" y="505468"/>
                  </a:lnTo>
                  <a:lnTo>
                    <a:pt x="1246174" y="509015"/>
                  </a:lnTo>
                  <a:lnTo>
                    <a:pt x="1346454" y="509015"/>
                  </a:lnTo>
                  <a:lnTo>
                    <a:pt x="1351026" y="504189"/>
                  </a:lnTo>
                  <a:lnTo>
                    <a:pt x="1352677" y="502538"/>
                  </a:lnTo>
                  <a:lnTo>
                    <a:pt x="1354582" y="501014"/>
                  </a:lnTo>
                  <a:lnTo>
                    <a:pt x="1584960" y="269747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5"/>
                  </a:lnTo>
                  <a:lnTo>
                    <a:pt x="1356106" y="11302"/>
                  </a:lnTo>
                  <a:lnTo>
                    <a:pt x="1351026" y="11302"/>
                  </a:lnTo>
                  <a:lnTo>
                    <a:pt x="1351026" y="6476"/>
                  </a:lnTo>
                  <a:lnTo>
                    <a:pt x="1346454" y="6476"/>
                  </a:lnTo>
                  <a:lnTo>
                    <a:pt x="1341628" y="1777"/>
                  </a:lnTo>
                  <a:lnTo>
                    <a:pt x="1246174" y="1777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45994" y="765505"/>
            <a:ext cx="8594725" cy="1246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spc="-15" dirty="0"/>
              <a:t>ÇOCUKLARDA</a:t>
            </a:r>
            <a:r>
              <a:rPr sz="4000" spc="-75" dirty="0"/>
              <a:t> </a:t>
            </a:r>
            <a:r>
              <a:rPr sz="4000" spc="-30" dirty="0"/>
              <a:t>OLUMLU</a:t>
            </a:r>
            <a:endParaRPr sz="4000"/>
          </a:p>
          <a:p>
            <a:pPr marL="12700">
              <a:lnSpc>
                <a:spcPct val="100000"/>
              </a:lnSpc>
            </a:pPr>
            <a:r>
              <a:rPr sz="4000" spc="-45" dirty="0"/>
              <a:t>DAVRANIŞ</a:t>
            </a:r>
            <a:r>
              <a:rPr sz="4000" spc="-80" dirty="0"/>
              <a:t> </a:t>
            </a:r>
            <a:r>
              <a:rPr sz="4000" spc="5" dirty="0"/>
              <a:t>GELİŞTİRMEK</a:t>
            </a:r>
            <a:r>
              <a:rPr sz="4000" spc="-85" dirty="0"/>
              <a:t> </a:t>
            </a:r>
            <a:r>
              <a:rPr sz="4000" dirty="0"/>
              <a:t>İÇİN;</a:t>
            </a:r>
            <a:endParaRPr sz="4000"/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02864" y="2868167"/>
            <a:ext cx="7479792" cy="295351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299"/>
                  </a:lnTo>
                  <a:lnTo>
                    <a:pt x="0" y="505468"/>
                  </a:lnTo>
                  <a:lnTo>
                    <a:pt x="1246174" y="509015"/>
                  </a:lnTo>
                  <a:lnTo>
                    <a:pt x="1346454" y="509015"/>
                  </a:lnTo>
                  <a:lnTo>
                    <a:pt x="1351026" y="504189"/>
                  </a:lnTo>
                  <a:lnTo>
                    <a:pt x="1352677" y="502538"/>
                  </a:lnTo>
                  <a:lnTo>
                    <a:pt x="1354582" y="501014"/>
                  </a:lnTo>
                  <a:lnTo>
                    <a:pt x="1584960" y="269747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5"/>
                  </a:lnTo>
                  <a:lnTo>
                    <a:pt x="1356106" y="11302"/>
                  </a:lnTo>
                  <a:lnTo>
                    <a:pt x="1351026" y="11302"/>
                  </a:lnTo>
                  <a:lnTo>
                    <a:pt x="1351026" y="6476"/>
                  </a:lnTo>
                  <a:lnTo>
                    <a:pt x="1346454" y="6476"/>
                  </a:lnTo>
                  <a:lnTo>
                    <a:pt x="1341628" y="1777"/>
                  </a:lnTo>
                  <a:lnTo>
                    <a:pt x="1246174" y="1777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3406" rIns="0" bIns="0" rtlCol="0">
            <a:spAutoFit/>
          </a:bodyPr>
          <a:lstStyle/>
          <a:p>
            <a:pPr marL="1873250" marR="508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1.</a:t>
            </a:r>
            <a:r>
              <a:rPr sz="3600" spc="-20" dirty="0"/>
              <a:t> </a:t>
            </a:r>
            <a:r>
              <a:rPr sz="3600" dirty="0"/>
              <a:t>KURAL</a:t>
            </a:r>
            <a:r>
              <a:rPr sz="3600" spc="-30" dirty="0"/>
              <a:t> </a:t>
            </a:r>
            <a:r>
              <a:rPr sz="3600" spc="-120" dirty="0"/>
              <a:t>KOY</a:t>
            </a:r>
            <a:r>
              <a:rPr sz="3600" spc="-15" dirty="0"/>
              <a:t> </a:t>
            </a:r>
            <a:r>
              <a:rPr sz="3600" spc="5" dirty="0"/>
              <a:t>VE</a:t>
            </a:r>
            <a:r>
              <a:rPr sz="3600" spc="-15" dirty="0"/>
              <a:t> </a:t>
            </a:r>
            <a:r>
              <a:rPr sz="3600" spc="-5" dirty="0"/>
              <a:t>SINIRLARI </a:t>
            </a:r>
            <a:r>
              <a:rPr sz="3600" spc="-1185" dirty="0"/>
              <a:t> </a:t>
            </a:r>
            <a:r>
              <a:rPr sz="3600" dirty="0"/>
              <a:t>BELİRLE</a:t>
            </a:r>
            <a:endParaRPr sz="3600"/>
          </a:p>
        </p:txBody>
      </p:sp>
      <p:sp>
        <p:nvSpPr>
          <p:cNvPr id="7" name="object 7"/>
          <p:cNvSpPr txBox="1"/>
          <p:nvPr/>
        </p:nvSpPr>
        <p:spPr>
          <a:xfrm>
            <a:off x="2668651" y="2365324"/>
            <a:ext cx="8590280" cy="1133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180" dirty="0">
                <a:solidFill>
                  <a:srgbClr val="404040"/>
                </a:solidFill>
                <a:latin typeface="Microsoft Sans Serif"/>
                <a:cs typeface="Microsoft Sans Serif"/>
              </a:rPr>
              <a:t>Her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koyulan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kuralın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bir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 err="1">
                <a:solidFill>
                  <a:srgbClr val="404040"/>
                </a:solidFill>
                <a:latin typeface="Microsoft Sans Serif"/>
                <a:cs typeface="Microsoft Sans Serif"/>
              </a:rPr>
              <a:t>mantığı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 err="1" smtClean="0">
                <a:solidFill>
                  <a:srgbClr val="404040"/>
                </a:solidFill>
                <a:latin typeface="Microsoft Sans Serif"/>
                <a:cs typeface="Microsoft Sans Serif"/>
              </a:rPr>
              <a:t>olmalı</a:t>
            </a:r>
            <a:r>
              <a:rPr lang="tr-TR" spc="-135" dirty="0" err="1" smtClean="0">
                <a:solidFill>
                  <a:srgbClr val="404040"/>
                </a:solidFill>
                <a:latin typeface="Microsoft Sans Serif"/>
                <a:cs typeface="Microsoft Sans Serif"/>
              </a:rPr>
              <a:t>dır</a:t>
            </a:r>
            <a:r>
              <a:rPr lang="tr-TR" spc="-135" dirty="0" smtClean="0">
                <a:solidFill>
                  <a:srgbClr val="404040"/>
                </a:solidFill>
                <a:latin typeface="Microsoft Sans Serif"/>
                <a:cs typeface="Microsoft Sans Serif"/>
              </a:rPr>
              <a:t>. </a:t>
            </a:r>
            <a:r>
              <a:rPr lang="tr-TR" dirty="0"/>
              <a:t>“Bunu yapmana izin veremem çünkü bu sağlığın için tehlikeli” </a:t>
            </a:r>
            <a:endParaRPr lang="tr-TR" dirty="0" smtClean="0"/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r>
              <a:rPr sz="1800" spc="-60" dirty="0" smtClean="0">
                <a:solidFill>
                  <a:srgbClr val="A42F0F"/>
                </a:solidFill>
                <a:latin typeface="Microsoft Sans Serif"/>
                <a:cs typeface="Microsoft Sans Serif"/>
              </a:rPr>
              <a:t>🠶</a:t>
            </a: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	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Bir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çocuktan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yapması</a:t>
            </a:r>
            <a:r>
              <a:rPr sz="1800" spc="-4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beklenen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şeyler,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90" dirty="0">
                <a:solidFill>
                  <a:srgbClr val="404040"/>
                </a:solidFill>
                <a:latin typeface="Microsoft Sans Serif"/>
                <a:cs typeface="Microsoft Sans Serif"/>
              </a:rPr>
              <a:t>onun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anlayabileceği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bir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Microsoft Sans Serif"/>
                <a:cs typeface="Microsoft Sans Serif"/>
              </a:rPr>
              <a:t>dil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kullanılarak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ve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basit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şekilde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ifade</a:t>
            </a:r>
            <a:endParaRPr sz="1800" dirty="0">
              <a:latin typeface="Microsoft Sans Serif"/>
              <a:cs typeface="Microsoft Sans Serif"/>
            </a:endParaRPr>
          </a:p>
          <a:p>
            <a:pPr marL="356870">
              <a:lnSpc>
                <a:spcPct val="100000"/>
              </a:lnSpc>
              <a:spcBef>
                <a:spcPts val="5"/>
              </a:spcBef>
            </a:pP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edilmelidir</a:t>
            </a:r>
            <a:endParaRPr sz="1800" dirty="0">
              <a:latin typeface="Microsoft Sans Serif"/>
              <a:cs typeface="Microsoft Sans Serif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67455" y="4197096"/>
            <a:ext cx="7354824" cy="16001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852928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766E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713231"/>
              <a:ext cx="1592580" cy="509270"/>
            </a:xfrm>
            <a:custGeom>
              <a:avLst/>
              <a:gdLst/>
              <a:ahLst/>
              <a:cxnLst/>
              <a:rect l="l" t="t" r="r" b="b"/>
              <a:pathLst>
                <a:path w="1592580" h="509269">
                  <a:moveTo>
                    <a:pt x="1244" y="0"/>
                  </a:moveTo>
                  <a:lnTo>
                    <a:pt x="0" y="148299"/>
                  </a:lnTo>
                  <a:lnTo>
                    <a:pt x="0" y="505468"/>
                  </a:lnTo>
                  <a:lnTo>
                    <a:pt x="1246174" y="509015"/>
                  </a:lnTo>
                  <a:lnTo>
                    <a:pt x="1346454" y="509015"/>
                  </a:lnTo>
                  <a:lnTo>
                    <a:pt x="1351026" y="504189"/>
                  </a:lnTo>
                  <a:lnTo>
                    <a:pt x="1352677" y="502538"/>
                  </a:lnTo>
                  <a:lnTo>
                    <a:pt x="1354582" y="501014"/>
                  </a:lnTo>
                  <a:lnTo>
                    <a:pt x="1584960" y="269747"/>
                  </a:lnTo>
                  <a:lnTo>
                    <a:pt x="1590246" y="262530"/>
                  </a:lnTo>
                  <a:lnTo>
                    <a:pt x="1592008" y="255349"/>
                  </a:lnTo>
                  <a:lnTo>
                    <a:pt x="1590246" y="248191"/>
                  </a:lnTo>
                  <a:lnTo>
                    <a:pt x="1584960" y="241045"/>
                  </a:lnTo>
                  <a:lnTo>
                    <a:pt x="1356106" y="11302"/>
                  </a:lnTo>
                  <a:lnTo>
                    <a:pt x="1351026" y="11302"/>
                  </a:lnTo>
                  <a:lnTo>
                    <a:pt x="1351026" y="6476"/>
                  </a:lnTo>
                  <a:lnTo>
                    <a:pt x="1346454" y="6476"/>
                  </a:lnTo>
                  <a:lnTo>
                    <a:pt x="1341628" y="1777"/>
                  </a:lnTo>
                  <a:lnTo>
                    <a:pt x="1246174" y="1777"/>
                  </a:lnTo>
                  <a:lnTo>
                    <a:pt x="1244" y="0"/>
                  </a:lnTo>
                  <a:close/>
                </a:path>
              </a:pathLst>
            </a:custGeom>
            <a:solidFill>
              <a:srgbClr val="A42F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72333" y="632917"/>
            <a:ext cx="718121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Kural</a:t>
            </a:r>
            <a:r>
              <a:rPr sz="3600" spc="-60" dirty="0"/>
              <a:t> </a:t>
            </a:r>
            <a:r>
              <a:rPr sz="3600" spc="-30" dirty="0"/>
              <a:t>Koyarken,</a:t>
            </a:r>
            <a:r>
              <a:rPr sz="3600" spc="-40" dirty="0"/>
              <a:t> </a:t>
            </a:r>
            <a:r>
              <a:rPr sz="3600" dirty="0"/>
              <a:t>Uygularken;</a:t>
            </a:r>
            <a:endParaRPr sz="3600"/>
          </a:p>
        </p:txBody>
      </p:sp>
      <p:sp>
        <p:nvSpPr>
          <p:cNvPr id="8" name="object 8"/>
          <p:cNvSpPr txBox="1"/>
          <p:nvPr/>
        </p:nvSpPr>
        <p:spPr>
          <a:xfrm>
            <a:off x="9363836" y="3241040"/>
            <a:ext cx="18713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h</a:t>
            </a:r>
            <a:r>
              <a:rPr sz="1800" spc="-195" dirty="0">
                <a:solidFill>
                  <a:srgbClr val="C00000"/>
                </a:solidFill>
                <a:latin typeface="Microsoft Sans Serif"/>
                <a:cs typeface="Microsoft Sans Serif"/>
              </a:rPr>
              <a:t>a</a:t>
            </a:r>
            <a:r>
              <a:rPr sz="1800" spc="-60" dirty="0">
                <a:solidFill>
                  <a:srgbClr val="C00000"/>
                </a:solidFill>
                <a:latin typeface="Microsoft Sans Serif"/>
                <a:cs typeface="Microsoft Sans Serif"/>
              </a:rPr>
              <a:t>tı</a:t>
            </a:r>
            <a:r>
              <a:rPr sz="1800" spc="-100" dirty="0">
                <a:solidFill>
                  <a:srgbClr val="C00000"/>
                </a:solidFill>
                <a:latin typeface="Microsoft Sans Serif"/>
                <a:cs typeface="Microsoft Sans Serif"/>
              </a:rPr>
              <a:t>r</a:t>
            </a:r>
            <a:r>
              <a:rPr sz="1800" spc="-80" dirty="0">
                <a:solidFill>
                  <a:srgbClr val="C00000"/>
                </a:solidFill>
                <a:latin typeface="Microsoft Sans Serif"/>
                <a:cs typeface="Microsoft Sans Serif"/>
              </a:rPr>
              <a:t>l</a:t>
            </a:r>
            <a:r>
              <a:rPr sz="18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a</a:t>
            </a:r>
            <a:r>
              <a:rPr sz="1800" spc="-285" dirty="0">
                <a:solidFill>
                  <a:srgbClr val="C00000"/>
                </a:solidFill>
                <a:latin typeface="Microsoft Sans Serif"/>
                <a:cs typeface="Microsoft Sans Serif"/>
              </a:rPr>
              <a:t>m</a:t>
            </a:r>
            <a:r>
              <a:rPr sz="1800" spc="-150" dirty="0">
                <a:solidFill>
                  <a:srgbClr val="C00000"/>
                </a:solidFill>
                <a:latin typeface="Microsoft Sans Serif"/>
                <a:cs typeface="Microsoft Sans Serif"/>
              </a:rPr>
              <a:t>as</a:t>
            </a:r>
            <a:r>
              <a:rPr sz="1800" spc="-65" dirty="0">
                <a:solidFill>
                  <a:srgbClr val="C00000"/>
                </a:solidFill>
                <a:latin typeface="Microsoft Sans Serif"/>
                <a:cs typeface="Microsoft Sans Serif"/>
              </a:rPr>
              <a:t>ı</a:t>
            </a:r>
            <a:r>
              <a:rPr sz="1800" spc="-2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C00000"/>
                </a:solidFill>
                <a:latin typeface="Microsoft Sans Serif"/>
                <a:cs typeface="Microsoft Sans Serif"/>
              </a:rPr>
              <a:t>z</a:t>
            </a:r>
            <a:r>
              <a:rPr sz="1800" spc="-190" dirty="0">
                <a:solidFill>
                  <a:srgbClr val="C00000"/>
                </a:solidFill>
                <a:latin typeface="Microsoft Sans Serif"/>
                <a:cs typeface="Microsoft Sans Serif"/>
              </a:rPr>
              <a:t>o</a:t>
            </a:r>
            <a:r>
              <a:rPr sz="1800" spc="-130" dirty="0">
                <a:solidFill>
                  <a:srgbClr val="C00000"/>
                </a:solidFill>
                <a:latin typeface="Microsoft Sans Serif"/>
                <a:cs typeface="Microsoft Sans Serif"/>
              </a:rPr>
              <a:t>r</a:t>
            </a:r>
            <a:r>
              <a:rPr sz="1800" spc="-80" dirty="0">
                <a:solidFill>
                  <a:srgbClr val="C00000"/>
                </a:solidFill>
                <a:latin typeface="Microsoft Sans Serif"/>
                <a:cs typeface="Microsoft Sans Serif"/>
              </a:rPr>
              <a:t>l</a:t>
            </a:r>
            <a:r>
              <a:rPr sz="1800" spc="-125" dirty="0">
                <a:solidFill>
                  <a:srgbClr val="C00000"/>
                </a:solidFill>
                <a:latin typeface="Microsoft Sans Serif"/>
                <a:cs typeface="Microsoft Sans Serif"/>
              </a:rPr>
              <a:t>aşı</a:t>
            </a:r>
            <a:r>
              <a:rPr sz="1800" spc="-95" dirty="0">
                <a:solidFill>
                  <a:srgbClr val="C00000"/>
                </a:solidFill>
                <a:latin typeface="Microsoft Sans Serif"/>
                <a:cs typeface="Microsoft Sans Serif"/>
              </a:rPr>
              <a:t>r</a:t>
            </a:r>
            <a:r>
              <a:rPr sz="1800" spc="-8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C00000"/>
                </a:solidFill>
                <a:latin typeface="Microsoft Sans Serif"/>
                <a:cs typeface="Microsoft Sans Serif"/>
              </a:rPr>
              <a:t>ve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68651" y="3241040"/>
            <a:ext cx="6507480" cy="1376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4320">
              <a:lnSpc>
                <a:spcPct val="100000"/>
              </a:lnSpc>
              <a:spcBef>
                <a:spcPts val="100"/>
              </a:spcBef>
            </a:pPr>
            <a:r>
              <a:rPr sz="1800" spc="-200" dirty="0">
                <a:solidFill>
                  <a:srgbClr val="C00000"/>
                </a:solidFill>
                <a:latin typeface="Microsoft Sans Serif"/>
                <a:cs typeface="Microsoft Sans Serif"/>
              </a:rPr>
              <a:t>Çok</a:t>
            </a:r>
            <a:r>
              <a:rPr sz="1800" spc="-4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C00000"/>
                </a:solidFill>
                <a:latin typeface="Microsoft Sans Serif"/>
                <a:cs typeface="Microsoft Sans Serif"/>
              </a:rPr>
              <a:t>fazla</a:t>
            </a:r>
            <a:r>
              <a:rPr sz="1800" spc="-7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C00000"/>
                </a:solidFill>
                <a:latin typeface="Microsoft Sans Serif"/>
                <a:cs typeface="Microsoft Sans Serif"/>
              </a:rPr>
              <a:t>kural</a:t>
            </a:r>
            <a:r>
              <a:rPr sz="1800" spc="-5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C00000"/>
                </a:solidFill>
                <a:latin typeface="Microsoft Sans Serif"/>
                <a:cs typeface="Microsoft Sans Serif"/>
              </a:rPr>
              <a:t>koymayın!</a:t>
            </a:r>
            <a:r>
              <a:rPr sz="1800" spc="-4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C00000"/>
                </a:solidFill>
                <a:latin typeface="Microsoft Sans Serif"/>
                <a:cs typeface="Microsoft Sans Serif"/>
              </a:rPr>
              <a:t>Fazla</a:t>
            </a:r>
            <a:r>
              <a:rPr sz="1800" spc="-6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C00000"/>
                </a:solidFill>
                <a:latin typeface="Microsoft Sans Serif"/>
                <a:cs typeface="Microsoft Sans Serif"/>
              </a:rPr>
              <a:t>sayıda</a:t>
            </a:r>
            <a:r>
              <a:rPr sz="1800" spc="-4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C00000"/>
                </a:solidFill>
                <a:latin typeface="Microsoft Sans Serif"/>
                <a:cs typeface="Microsoft Sans Serif"/>
              </a:rPr>
              <a:t>kural</a:t>
            </a:r>
            <a:r>
              <a:rPr sz="1800" spc="-3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C00000"/>
                </a:solidFill>
                <a:latin typeface="Microsoft Sans Serif"/>
                <a:cs typeface="Microsoft Sans Serif"/>
              </a:rPr>
              <a:t>koyarsanız</a:t>
            </a:r>
            <a:r>
              <a:rPr sz="1800" spc="-3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C00000"/>
                </a:solidFill>
                <a:latin typeface="Microsoft Sans Serif"/>
                <a:cs typeface="Microsoft Sans Serif"/>
              </a:rPr>
              <a:t>çocukların</a:t>
            </a:r>
            <a:r>
              <a:rPr sz="1800" spc="-6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C00000"/>
                </a:solidFill>
                <a:latin typeface="Microsoft Sans Serif"/>
                <a:cs typeface="Microsoft Sans Serif"/>
              </a:rPr>
              <a:t>bunları</a:t>
            </a:r>
            <a:endParaRPr sz="1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800" spc="-100" dirty="0">
                <a:solidFill>
                  <a:srgbClr val="C00000"/>
                </a:solidFill>
                <a:latin typeface="Microsoft Sans Serif"/>
                <a:cs typeface="Microsoft Sans Serif"/>
              </a:rPr>
              <a:t>sırf</a:t>
            </a:r>
            <a:r>
              <a:rPr sz="1800" spc="-5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C00000"/>
                </a:solidFill>
                <a:latin typeface="Microsoft Sans Serif"/>
                <a:cs typeface="Microsoft Sans Serif"/>
              </a:rPr>
              <a:t>hatırlayamadığı</a:t>
            </a:r>
            <a:r>
              <a:rPr sz="1800" spc="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C00000"/>
                </a:solidFill>
                <a:latin typeface="Microsoft Sans Serif"/>
                <a:cs typeface="Microsoft Sans Serif"/>
              </a:rPr>
              <a:t>için</a:t>
            </a:r>
            <a:r>
              <a:rPr sz="1800" spc="-95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C00000"/>
                </a:solidFill>
                <a:latin typeface="Microsoft Sans Serif"/>
                <a:cs typeface="Microsoft Sans Serif"/>
              </a:rPr>
              <a:t>kuralları</a:t>
            </a:r>
            <a:r>
              <a:rPr sz="1800" spc="-40" dirty="0">
                <a:solidFill>
                  <a:srgbClr val="C0000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C00000"/>
                </a:solidFill>
                <a:latin typeface="Microsoft Sans Serif"/>
                <a:cs typeface="Microsoft Sans Serif"/>
              </a:rPr>
              <a:t>uygulayamayabilir.</a:t>
            </a:r>
            <a:endParaRPr sz="1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  <a:tabLst>
                <a:tab pos="408305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Kuralı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koyarken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gerçekten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gerekli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olup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olmadığını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kendinize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sorun.</a:t>
            </a:r>
            <a:endParaRPr sz="1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Özellikle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Microsoft Sans Serif"/>
                <a:cs typeface="Microsoft Sans Serif"/>
              </a:rPr>
              <a:t>ilk</a:t>
            </a:r>
            <a:r>
              <a:rPr sz="18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günlerde</a:t>
            </a:r>
            <a:r>
              <a:rPr sz="1800" spc="-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her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gün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kuralların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üzerinden</a:t>
            </a:r>
            <a:r>
              <a:rPr sz="1800" spc="-2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geçin.</a:t>
            </a:r>
            <a:endParaRPr sz="1800" dirty="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68651" y="4719954"/>
            <a:ext cx="82823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0"/>
              </a:spcBef>
              <a:tabLst>
                <a:tab pos="356870" algn="l"/>
              </a:tabLst>
            </a:pPr>
            <a:r>
              <a:rPr sz="1800" spc="-60" dirty="0">
                <a:solidFill>
                  <a:srgbClr val="A42F0F"/>
                </a:solidFill>
                <a:latin typeface="Microsoft Sans Serif"/>
                <a:cs typeface="Microsoft Sans Serif"/>
              </a:rPr>
              <a:t>🠶	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Kuralları</a:t>
            </a:r>
            <a:r>
              <a:rPr sz="1800" spc="-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yazın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5" dirty="0">
                <a:solidFill>
                  <a:srgbClr val="404040"/>
                </a:solidFill>
                <a:latin typeface="Microsoft Sans Serif"/>
                <a:cs typeface="Microsoft Sans Serif"/>
              </a:rPr>
              <a:t>ya</a:t>
            </a:r>
            <a:r>
              <a:rPr sz="1800" spc="-7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da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Microsoft Sans Serif"/>
                <a:cs typeface="Microsoft Sans Serif"/>
              </a:rPr>
              <a:t>görseller</a:t>
            </a:r>
            <a:r>
              <a:rPr sz="1800" spc="-5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kullanarak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70" dirty="0">
                <a:solidFill>
                  <a:srgbClr val="404040"/>
                </a:solidFill>
                <a:latin typeface="Microsoft Sans Serif"/>
                <a:cs typeface="Microsoft Sans Serif"/>
              </a:rPr>
              <a:t>görünür</a:t>
            </a:r>
            <a:r>
              <a:rPr sz="1800" spc="-1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bir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yere</a:t>
            </a:r>
            <a:r>
              <a:rPr sz="1800" spc="-4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asın-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örneğin</a:t>
            </a:r>
            <a:r>
              <a:rPr sz="1800" spc="-2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5" dirty="0">
                <a:solidFill>
                  <a:srgbClr val="404040"/>
                </a:solidFill>
                <a:latin typeface="Microsoft Sans Serif"/>
                <a:cs typeface="Microsoft Sans Serif"/>
              </a:rPr>
              <a:t>her</a:t>
            </a:r>
            <a:r>
              <a:rPr sz="1800" spc="-3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kural</a:t>
            </a:r>
            <a:r>
              <a:rPr sz="1800" spc="-6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5" dirty="0">
                <a:solidFill>
                  <a:srgbClr val="404040"/>
                </a:solidFill>
                <a:latin typeface="Microsoft Sans Serif"/>
                <a:cs typeface="Microsoft Sans Serif"/>
              </a:rPr>
              <a:t>için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85" dirty="0">
                <a:solidFill>
                  <a:srgbClr val="404040"/>
                </a:solidFill>
                <a:latin typeface="Microsoft Sans Serif"/>
                <a:cs typeface="Microsoft Sans Serif"/>
              </a:rPr>
              <a:t>bu</a:t>
            </a:r>
            <a:r>
              <a:rPr sz="1800" spc="-7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5" dirty="0">
                <a:solidFill>
                  <a:srgbClr val="404040"/>
                </a:solidFill>
                <a:latin typeface="Microsoft Sans Serif"/>
                <a:cs typeface="Microsoft Sans Serif"/>
              </a:rPr>
              <a:t>kuralın </a:t>
            </a:r>
            <a:r>
              <a:rPr sz="1800" spc="-46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5" dirty="0">
                <a:solidFill>
                  <a:srgbClr val="404040"/>
                </a:solidFill>
                <a:latin typeface="Microsoft Sans Serif"/>
                <a:cs typeface="Microsoft Sans Serif"/>
              </a:rPr>
              <a:t>uygulanırken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50" dirty="0">
                <a:solidFill>
                  <a:srgbClr val="404040"/>
                </a:solidFill>
                <a:latin typeface="Microsoft Sans Serif"/>
                <a:cs typeface="Microsoft Sans Serif"/>
              </a:rPr>
              <a:t>çekilmiş</a:t>
            </a:r>
            <a:r>
              <a:rPr sz="1800" spc="-85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bir</a:t>
            </a:r>
            <a:r>
              <a:rPr sz="1800" spc="-8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30" dirty="0">
                <a:solidFill>
                  <a:srgbClr val="404040"/>
                </a:solidFill>
                <a:latin typeface="Microsoft Sans Serif"/>
                <a:cs typeface="Microsoft Sans Serif"/>
              </a:rPr>
              <a:t>fotoğrafı</a:t>
            </a:r>
            <a:r>
              <a:rPr sz="180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60" dirty="0">
                <a:solidFill>
                  <a:srgbClr val="404040"/>
                </a:solidFill>
                <a:latin typeface="Microsoft Sans Serif"/>
                <a:cs typeface="Microsoft Sans Serif"/>
              </a:rPr>
              <a:t>kartona</a:t>
            </a:r>
            <a:r>
              <a:rPr sz="1800" spc="-3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Microsoft Sans Serif"/>
                <a:cs typeface="Microsoft Sans Serif"/>
              </a:rPr>
              <a:t>yapıştırılarak</a:t>
            </a:r>
            <a:r>
              <a:rPr sz="1800" spc="-50" dirty="0">
                <a:solidFill>
                  <a:srgbClr val="404040"/>
                </a:solidFill>
                <a:latin typeface="Microsoft Sans Serif"/>
                <a:cs typeface="Microsoft Sans Serif"/>
              </a:rPr>
              <a:t> </a:t>
            </a:r>
            <a:r>
              <a:rPr sz="1800" spc="-140" dirty="0">
                <a:solidFill>
                  <a:srgbClr val="404040"/>
                </a:solidFill>
                <a:latin typeface="Microsoft Sans Serif"/>
                <a:cs typeface="Microsoft Sans Serif"/>
              </a:rPr>
              <a:t>sergilenebilir.</a:t>
            </a:r>
            <a:endParaRPr sz="18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456</Words>
  <Application>Microsoft Office PowerPoint</Application>
  <PresentationFormat>Geniş ekran</PresentationFormat>
  <Paragraphs>125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1" baseType="lpstr">
      <vt:lpstr>Arial</vt:lpstr>
      <vt:lpstr>Arial Black</vt:lpstr>
      <vt:lpstr>Calibri</vt:lpstr>
      <vt:lpstr>Microsoft Sans Serif</vt:lpstr>
      <vt:lpstr>Office Theme</vt:lpstr>
      <vt:lpstr>ÇOCUKLARDA OLUMLU  DAVRANIŞ KAZANDIRMA</vt:lpstr>
      <vt:lpstr>OLUMLU DAVRANIŞ NEDİR?</vt:lpstr>
      <vt:lpstr>ANNE-BABA OLARAK SINIR KOYMAK  NEDEN ÖNEMLİ?</vt:lpstr>
      <vt:lpstr>ANNE-BABA OLARAK SINIR KOYMAK  NEDEN ÖNEMLİ?</vt:lpstr>
      <vt:lpstr>ÇOCUKLAR BEKLEMEYİ BİLMELİ</vt:lpstr>
      <vt:lpstr>BUNUN İÇİN</vt:lpstr>
      <vt:lpstr>ÇOCUKLARDA OLUMLU DAVRANIŞ GELİŞTİRMEK İÇİN;</vt:lpstr>
      <vt:lpstr>1. KURAL KOY VE SINIRLARI  BELİRLE</vt:lpstr>
      <vt:lpstr>Kural Koyarken, Uygularken;</vt:lpstr>
      <vt:lpstr>Kural Koyarken, Uygularken;</vt:lpstr>
      <vt:lpstr>2. KESİN BİR ‘HAYIR’</vt:lpstr>
      <vt:lpstr>3. SÖZEL UYARI</vt:lpstr>
      <vt:lpstr>4.ALTERNATİF DAVRANIŞ  BELİRLEME</vt:lpstr>
      <vt:lpstr>PowerPoint Sunusu</vt:lpstr>
      <vt:lpstr>6. OLUMLU DAVRANIŞI GÖR VE  TAKDİR ET</vt:lpstr>
      <vt:lpstr>6. OLUMLU DAVRANIŞI GÖR VE  TAKDİR ET</vt:lpstr>
      <vt:lpstr>7. OLUMSUZ BİR DAVRANIŞTA KİŞİLİK  İLE İLGİLİ DEĞİL DAVRANIŞLA İLGİLİ  YORUM YAPIN.</vt:lpstr>
      <vt:lpstr>8. ÇOCUĞUNUZLA SADECE SORUN  OLDUĞUNDA DEĞİL HER ZAMAN  İLETİŞİM KURUN.</vt:lpstr>
      <vt:lpstr>8. ÇOCUĞUNUZLA SADECE SORUN  OLDUĞUNDA DEĞİL HER ZAMAN  İLETİŞİM KURUN.</vt:lpstr>
      <vt:lpstr>9. SEÇENEKLER SUNUN</vt:lpstr>
      <vt:lpstr>10. CEVABINI BİLDİĞİNİZ  SORULAR SORMAYIN</vt:lpstr>
      <vt:lpstr>11.CEZA UZUN VADEDE İŞE  YARAMAZ!</vt:lpstr>
      <vt:lpstr>12. CEZA YERİNE MAHRUM BIRAKMA YÖNTEMİNİ UYGULAYIN</vt:lpstr>
      <vt:lpstr>13. ÖFKENİN NORMAL BİR DUYGU  OLDUĞUNU VE ÖFKE İLE BAŞ ETME  YÖNTEMLERİNİ ONA ANLATIN</vt:lpstr>
      <vt:lpstr>14. ASLA ŞİDDETE BAŞVURMAYIN!</vt:lpstr>
      <vt:lpstr>Kaynakça: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ÇOCUKLARDA OLUMLU TUTUM VE DAVRANIŞ GELİŞTİRME</dc:title>
  <dc:creator>Lenovo</dc:creator>
  <cp:lastModifiedBy>Windows Kullanıcısı</cp:lastModifiedBy>
  <cp:revision>2</cp:revision>
  <dcterms:created xsi:type="dcterms:W3CDTF">2023-04-03T08:05:05Z</dcterms:created>
  <dcterms:modified xsi:type="dcterms:W3CDTF">2023-04-03T08:17:11Z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2023-04-03T00:00:00Z</vt:filetime>
  </property>
</Properties>
</file>