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8" r:id="rId3"/>
    <p:sldId id="259" r:id="rId4"/>
    <p:sldId id="260" r:id="rId5"/>
    <p:sldId id="261" r:id="rId6"/>
    <p:sldId id="262" r:id="rId7"/>
    <p:sldId id="263" r:id="rId8"/>
    <p:sldId id="264" r:id="rId9"/>
    <p:sldId id="265" r:id="rId10"/>
    <p:sldId id="266" r:id="rId11"/>
    <p:sldId id="267" r:id="rId12"/>
    <p:sldId id="279" r:id="rId13"/>
    <p:sldId id="268" r:id="rId14"/>
    <p:sldId id="271" r:id="rId15"/>
    <p:sldId id="272" r:id="rId16"/>
    <p:sldId id="274" r:id="rId17"/>
    <p:sldId id="273" r:id="rId18"/>
    <p:sldId id="275" r:id="rId19"/>
    <p:sldId id="309" r:id="rId20"/>
    <p:sldId id="310" r:id="rId21"/>
    <p:sldId id="276" r:id="rId22"/>
    <p:sldId id="277" r:id="rId23"/>
    <p:sldId id="278" r:id="rId24"/>
    <p:sldId id="281" r:id="rId25"/>
    <p:sldId id="286" r:id="rId26"/>
    <p:sldId id="287" r:id="rId27"/>
    <p:sldId id="311" r:id="rId28"/>
    <p:sldId id="270" r:id="rId29"/>
    <p:sldId id="288" r:id="rId30"/>
    <p:sldId id="289" r:id="rId31"/>
    <p:sldId id="282" r:id="rId32"/>
    <p:sldId id="283" r:id="rId33"/>
    <p:sldId id="285" r:id="rId34"/>
    <p:sldId id="290" r:id="rId35"/>
    <p:sldId id="291" r:id="rId36"/>
    <p:sldId id="292" r:id="rId37"/>
    <p:sldId id="298" r:id="rId38"/>
    <p:sldId id="293" r:id="rId39"/>
    <p:sldId id="294" r:id="rId40"/>
    <p:sldId id="295" r:id="rId41"/>
    <p:sldId id="296" r:id="rId42"/>
    <p:sldId id="297" r:id="rId43"/>
    <p:sldId id="300" r:id="rId44"/>
    <p:sldId id="301" r:id="rId45"/>
    <p:sldId id="302" r:id="rId46"/>
    <p:sldId id="303" r:id="rId47"/>
    <p:sldId id="304" r:id="rId48"/>
    <p:sldId id="305" r:id="rId49"/>
    <p:sldId id="306" r:id="rId50"/>
    <p:sldId id="312" r:id="rId51"/>
    <p:sldId id="307"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647CA-D970-478E-B229-658B27B06215}" type="datetimeFigureOut">
              <a:rPr lang="tr-TR" smtClean="0"/>
              <a:t>25.11.2021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DD905-1EA1-47C5-8166-09D696B0FFCB}" type="slidenum">
              <a:rPr lang="tr-TR" smtClean="0"/>
              <a:t>‹#›</a:t>
            </a:fld>
            <a:endParaRPr lang="tr-TR"/>
          </a:p>
        </p:txBody>
      </p:sp>
    </p:spTree>
    <p:extLst>
      <p:ext uri="{BB962C8B-B14F-4D97-AF65-F5344CB8AC3E}">
        <p14:creationId xmlns:p14="http://schemas.microsoft.com/office/powerpoint/2010/main" val="34127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3AA3FDB-E1FF-41D5-9DDE-74331BAB0AAA}" type="slidenum">
              <a:rPr lang="vi-VN" smtClean="0"/>
              <a:pPr/>
              <a:t>4</a:t>
            </a:fld>
            <a:endParaRPr lang="vi-VN"/>
          </a:p>
        </p:txBody>
      </p:sp>
    </p:spTree>
    <p:extLst>
      <p:ext uri="{BB962C8B-B14F-4D97-AF65-F5344CB8AC3E}">
        <p14:creationId xmlns:p14="http://schemas.microsoft.com/office/powerpoint/2010/main" val="232303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30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8C008EDB-7ADC-4CF1-A5BC-BF8C35A67DB1}" type="datetimeFigureOut">
              <a:rPr lang="tr-TR" smtClean="0"/>
              <a:t>25.11.2021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204805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80106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1925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300384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745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96606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233797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3296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296660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C008EDB-7ADC-4CF1-A5BC-BF8C35A67DB1}"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408206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C008EDB-7ADC-4CF1-A5BC-BF8C35A67DB1}"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287020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C008EDB-7ADC-4CF1-A5BC-BF8C35A67DB1}" type="datetimeFigureOut">
              <a:rPr lang="tr-TR" smtClean="0"/>
              <a:t>25.11.2021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65802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C008EDB-7ADC-4CF1-A5BC-BF8C35A67DB1}" type="datetimeFigureOut">
              <a:rPr lang="tr-TR" smtClean="0"/>
              <a:t>25.11.2021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94312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08EDB-7ADC-4CF1-A5BC-BF8C35A67DB1}" type="datetimeFigureOut">
              <a:rPr lang="tr-TR" smtClean="0"/>
              <a:t>25.11.2021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7061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C008EDB-7ADC-4CF1-A5BC-BF8C35A67DB1}"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133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C008EDB-7ADC-4CF1-A5BC-BF8C35A67DB1}"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94A0F2-E190-454E-9557-C3CE87A37155}" type="slidenum">
              <a:rPr lang="tr-TR" smtClean="0"/>
              <a:t>‹#›</a:t>
            </a:fld>
            <a:endParaRPr lang="tr-TR"/>
          </a:p>
        </p:txBody>
      </p:sp>
    </p:spTree>
    <p:extLst>
      <p:ext uri="{BB962C8B-B14F-4D97-AF65-F5344CB8AC3E}">
        <p14:creationId xmlns:p14="http://schemas.microsoft.com/office/powerpoint/2010/main" val="421260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C008EDB-7ADC-4CF1-A5BC-BF8C35A67DB1}" type="datetimeFigureOut">
              <a:rPr lang="tr-TR" smtClean="0"/>
              <a:t>25.11.2021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C94A0F2-E190-454E-9557-C3CE87A37155}" type="slidenum">
              <a:rPr lang="tr-TR" smtClean="0"/>
              <a:t>‹#›</a:t>
            </a:fld>
            <a:endParaRPr lang="tr-TR"/>
          </a:p>
        </p:txBody>
      </p:sp>
    </p:spTree>
    <p:extLst>
      <p:ext uri="{BB962C8B-B14F-4D97-AF65-F5344CB8AC3E}">
        <p14:creationId xmlns:p14="http://schemas.microsoft.com/office/powerpoint/2010/main" val="36388888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6600" dirty="0" smtClean="0"/>
              <a:t>LGS BAŞARISINI Arttırma</a:t>
            </a:r>
            <a:endParaRPr lang="tr-TR" sz="6600" dirty="0"/>
          </a:p>
        </p:txBody>
      </p:sp>
      <p:sp>
        <p:nvSpPr>
          <p:cNvPr id="3" name="Alt Başlık 2"/>
          <p:cNvSpPr>
            <a:spLocks noGrp="1"/>
          </p:cNvSpPr>
          <p:nvPr>
            <p:ph type="subTitle" idx="1"/>
          </p:nvPr>
        </p:nvSpPr>
        <p:spPr/>
        <p:txBody>
          <a:bodyPr>
            <a:normAutofit/>
          </a:bodyPr>
          <a:lstStyle/>
          <a:p>
            <a:r>
              <a:rPr lang="tr-TR" sz="4400" dirty="0" smtClean="0"/>
              <a:t>Veli Toplantısı</a:t>
            </a:r>
            <a:endParaRPr lang="tr-TR" sz="4400" dirty="0"/>
          </a:p>
        </p:txBody>
      </p:sp>
    </p:spTree>
    <p:extLst>
      <p:ext uri="{BB962C8B-B14F-4D97-AF65-F5344CB8AC3E}">
        <p14:creationId xmlns:p14="http://schemas.microsoft.com/office/powerpoint/2010/main" val="235345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VE SPOR LİSELERİNE YERLEŞTİRME NASIL OLACAK?</a:t>
            </a:r>
            <a:r>
              <a:rPr lang="en-US" sz="2800" dirty="0"/>
              <a:t/>
            </a:r>
            <a:br>
              <a:rPr lang="en-US" sz="2800" dirty="0"/>
            </a:br>
            <a:endParaRPr lang="vi-VN" sz="2800" dirty="0"/>
          </a:p>
        </p:txBody>
      </p:sp>
      <p:sp>
        <p:nvSpPr>
          <p:cNvPr id="5" name="Title 13"/>
          <p:cNvSpPr txBox="1">
            <a:spLocks/>
          </p:cNvSpPr>
          <p:nvPr/>
        </p:nvSpPr>
        <p:spPr>
          <a:xfrm>
            <a:off x="5807968" y="2000460"/>
            <a:ext cx="6048672" cy="357020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800" b="1" i="1" dirty="0">
                <a:solidFill>
                  <a:schemeClr val="accent5">
                    <a:lumMod val="75000"/>
                  </a:schemeClr>
                </a:solidFill>
                <a:latin typeface="+mj-lt"/>
                <a:ea typeface="Roboto Condensed" panose="02000000000000000000" pitchFamily="2" charset="0"/>
              </a:rPr>
              <a:t>Güzel sanatlar ve spor liselerine başvuru ve yerleştirme işlemleri Haziran-Temmuz aylarında yapılacak.</a:t>
            </a:r>
          </a:p>
          <a:p>
            <a:pPr algn="just"/>
            <a:endParaRPr lang="tr-TR" sz="2800" b="1" i="1" dirty="0">
              <a:solidFill>
                <a:schemeClr val="accent5">
                  <a:lumMod val="75000"/>
                </a:schemeClr>
              </a:solidFill>
              <a:latin typeface="+mj-lt"/>
              <a:ea typeface="Roboto Condensed" panose="02000000000000000000" pitchFamily="2" charset="0"/>
            </a:endParaRPr>
          </a:p>
          <a:p>
            <a:pPr algn="just"/>
            <a:r>
              <a:rPr lang="tr-TR" sz="2800" b="1" i="1" dirty="0">
                <a:solidFill>
                  <a:schemeClr val="accent5">
                    <a:lumMod val="75000"/>
                  </a:schemeClr>
                </a:solidFill>
                <a:latin typeface="+mj-lt"/>
                <a:ea typeface="Roboto Condensed" panose="02000000000000000000" pitchFamily="2" charset="0"/>
              </a:rPr>
              <a:t>Öğrencilerin </a:t>
            </a:r>
            <a:r>
              <a:rPr lang="tr-TR" sz="2800" b="1" i="1" dirty="0">
                <a:solidFill>
                  <a:schemeClr val="accent3"/>
                </a:solidFill>
                <a:latin typeface="+mj-lt"/>
                <a:ea typeface="Roboto Condensed" panose="02000000000000000000" pitchFamily="2" charset="0"/>
              </a:rPr>
              <a:t>Yetenek Sınavı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%70)</a:t>
            </a:r>
            <a:r>
              <a:rPr lang="tr-TR" sz="2400" b="1" i="1" dirty="0">
                <a:solidFill>
                  <a:schemeClr val="accent3"/>
                </a:solidFill>
                <a:latin typeface="+mj-lt"/>
                <a:ea typeface="Roboto Condensed" panose="02000000000000000000" pitchFamily="2" charset="0"/>
              </a:rPr>
              <a:t> </a:t>
            </a:r>
            <a:r>
              <a:rPr lang="tr-TR" sz="2800" b="1" i="1" dirty="0">
                <a:solidFill>
                  <a:schemeClr val="accent5">
                    <a:lumMod val="75000"/>
                  </a:schemeClr>
                </a:solidFill>
                <a:latin typeface="+mj-lt"/>
                <a:ea typeface="Roboto Condensed" panose="02000000000000000000" pitchFamily="2" charset="0"/>
              </a:rPr>
              <a:t>ve </a:t>
            </a:r>
            <a:r>
              <a:rPr lang="tr-TR" sz="2800" b="1" i="1" dirty="0">
                <a:solidFill>
                  <a:schemeClr val="accent3"/>
                </a:solidFill>
                <a:latin typeface="+mj-lt"/>
                <a:ea typeface="Roboto Condensed" panose="02000000000000000000" pitchFamily="2" charset="0"/>
              </a:rPr>
              <a:t>OBP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Öğretim Başarı Puanı %30) </a:t>
            </a:r>
            <a:r>
              <a:rPr lang="tr-TR" sz="2800" b="1" i="1" dirty="0">
                <a:solidFill>
                  <a:schemeClr val="accent5">
                    <a:lumMod val="75000"/>
                  </a:schemeClr>
                </a:solidFill>
                <a:latin typeface="+mj-lt"/>
                <a:ea typeface="Roboto Condensed" panose="02000000000000000000" pitchFamily="2" charset="0"/>
              </a:rPr>
              <a:t>kriterlerine yerleştirme yapılacak.</a:t>
            </a:r>
            <a:endParaRPr lang="en-US"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3852550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45" y="0"/>
            <a:ext cx="10632909" cy="6858000"/>
          </a:xfrm>
          <a:prstGeom prst="rect">
            <a:avLst/>
          </a:prstGeom>
        </p:spPr>
      </p:pic>
    </p:spTree>
    <p:extLst>
      <p:ext uri="{BB962C8B-B14F-4D97-AF65-F5344CB8AC3E}">
        <p14:creationId xmlns:p14="http://schemas.microsoft.com/office/powerpoint/2010/main" val="106691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2"/>
            <a:ext cx="12192000" cy="6841435"/>
          </a:xfrm>
          <a:prstGeom prst="rect">
            <a:avLst/>
          </a:prstGeom>
        </p:spPr>
      </p:pic>
    </p:spTree>
    <p:extLst>
      <p:ext uri="{BB962C8B-B14F-4D97-AF65-F5344CB8AC3E}">
        <p14:creationId xmlns:p14="http://schemas.microsoft.com/office/powerpoint/2010/main" val="204900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smtClean="0"/>
              <a:t>Veli Olarak yapılmaması gereken hatalar</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 öğrenci nasıl olsa dershaneye gidiyor, özel ders alıyor diye yanlış sayılarını , denemeler arasındaki öğrenci performansını değerlendirmemek</a:t>
            </a:r>
            <a:endParaRPr lang="tr-TR" dirty="0"/>
          </a:p>
        </p:txBody>
      </p:sp>
    </p:spTree>
    <p:extLst>
      <p:ext uri="{BB962C8B-B14F-4D97-AF65-F5344CB8AC3E}">
        <p14:creationId xmlns:p14="http://schemas.microsoft.com/office/powerpoint/2010/main" val="3529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2- öğrencimizi daha üst sırada olan öğrencilerle kıyaslamak </a:t>
            </a:r>
            <a:r>
              <a:rPr lang="tr-TR" dirty="0" smtClean="0"/>
              <a:t>(</a:t>
            </a:r>
            <a:r>
              <a:rPr lang="tr-TR" dirty="0" smtClean="0">
                <a:solidFill>
                  <a:srgbClr val="FF0000"/>
                </a:solidFill>
              </a:rPr>
              <a:t>özgüvenini kaybeder, suçluluk hisseder, konsantrasyonu dağılır</a:t>
            </a:r>
            <a:r>
              <a:rPr lang="tr-TR" dirty="0" smtClean="0"/>
              <a:t>) </a:t>
            </a:r>
            <a:r>
              <a:rPr lang="tr-TR" dirty="0" smtClean="0">
                <a:solidFill>
                  <a:schemeClr val="accent1"/>
                </a:solidFill>
              </a:rPr>
              <a:t>(Kendisiyle yarışması en güzeli)</a:t>
            </a:r>
            <a:endParaRPr lang="tr-TR" dirty="0">
              <a:solidFill>
                <a:schemeClr val="accent1"/>
              </a:solidFill>
            </a:endParaRPr>
          </a:p>
        </p:txBody>
      </p:sp>
    </p:spTree>
    <p:extLst>
      <p:ext uri="{BB962C8B-B14F-4D97-AF65-F5344CB8AC3E}">
        <p14:creationId xmlns:p14="http://schemas.microsoft.com/office/powerpoint/2010/main" val="153193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3- okuldan çıktığında dışarıda çok zaman geçirmesine, telefon ve tabletle çok zaman geçirmesine kayıtsız kalmak </a:t>
            </a:r>
            <a:r>
              <a:rPr lang="tr-TR" dirty="0" smtClean="0">
                <a:solidFill>
                  <a:srgbClr val="FF0000"/>
                </a:solidFill>
              </a:rPr>
              <a:t>(potansiyelini kullanamamış olur)</a:t>
            </a:r>
            <a:endParaRPr lang="tr-TR" dirty="0">
              <a:solidFill>
                <a:srgbClr val="FF0000"/>
              </a:solidFill>
            </a:endParaRPr>
          </a:p>
        </p:txBody>
      </p:sp>
    </p:spTree>
    <p:extLst>
      <p:ext uri="{BB962C8B-B14F-4D97-AF65-F5344CB8AC3E}">
        <p14:creationId xmlns:p14="http://schemas.microsoft.com/office/powerpoint/2010/main" val="151463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4- aşırı yüksek beklenti içine girmek örneğin: 1 matematik doğrusu olan öğrenciden 1 ay içinde matematikten </a:t>
            </a:r>
            <a:r>
              <a:rPr lang="tr-TR" dirty="0" err="1" smtClean="0"/>
              <a:t>full</a:t>
            </a:r>
            <a:r>
              <a:rPr lang="tr-TR" dirty="0" smtClean="0"/>
              <a:t> yapmasını beklemek </a:t>
            </a:r>
            <a:r>
              <a:rPr lang="tr-TR" dirty="0" smtClean="0">
                <a:solidFill>
                  <a:srgbClr val="FF0000"/>
                </a:solidFill>
              </a:rPr>
              <a:t>(sınav kaygısı)</a:t>
            </a:r>
            <a:endParaRPr lang="tr-TR" dirty="0">
              <a:solidFill>
                <a:srgbClr val="FF0000"/>
              </a:solidFill>
            </a:endParaRPr>
          </a:p>
        </p:txBody>
      </p:sp>
    </p:spTree>
    <p:extLst>
      <p:ext uri="{BB962C8B-B14F-4D97-AF65-F5344CB8AC3E}">
        <p14:creationId xmlns:p14="http://schemas.microsoft.com/office/powerpoint/2010/main" val="312881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5</a:t>
            </a:r>
            <a:r>
              <a:rPr lang="tr-TR" dirty="0" smtClean="0"/>
              <a:t>- her deneme sonucunda ceza yazacak trafik polisi tarzını benimsemek</a:t>
            </a:r>
            <a:endParaRPr lang="tr-TR" dirty="0"/>
          </a:p>
        </p:txBody>
      </p:sp>
    </p:spTree>
    <p:extLst>
      <p:ext uri="{BB962C8B-B14F-4D97-AF65-F5344CB8AC3E}">
        <p14:creationId xmlns:p14="http://schemas.microsoft.com/office/powerpoint/2010/main" val="70038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6- o dersin (İngilizce, matematik) zaten zor olduğunu sürekli vurgulamak </a:t>
            </a:r>
            <a:r>
              <a:rPr lang="tr-TR" dirty="0" smtClean="0">
                <a:solidFill>
                  <a:srgbClr val="FF0000"/>
                </a:solidFill>
              </a:rPr>
              <a:t>(önyargıları kırmak zordur)</a:t>
            </a:r>
            <a:endParaRPr lang="tr-TR" dirty="0">
              <a:solidFill>
                <a:srgbClr val="FF0000"/>
              </a:solidFill>
            </a:endParaRPr>
          </a:p>
        </p:txBody>
      </p:sp>
    </p:spTree>
    <p:extLst>
      <p:ext uri="{BB962C8B-B14F-4D97-AF65-F5344CB8AC3E}">
        <p14:creationId xmlns:p14="http://schemas.microsoft.com/office/powerpoint/2010/main" val="256836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6- </a:t>
            </a:r>
            <a:r>
              <a:rPr lang="tr-TR" sz="2400" dirty="0" smtClean="0"/>
              <a:t>sürekli haydi kalk dersine çalış diyerek uyarmayın. (sürekli uyarıların hiçbir etkisi olmaz ya da tam tersi olumsuz bir etki yaratır)</a:t>
            </a:r>
          </a:p>
          <a:p>
            <a:endParaRPr lang="tr-TR" sz="2400" dirty="0">
              <a:solidFill>
                <a:srgbClr val="FF0000"/>
              </a:solidFill>
            </a:endParaRPr>
          </a:p>
          <a:p>
            <a:r>
              <a:rPr lang="tr-TR" sz="2400" dirty="0" smtClean="0">
                <a:solidFill>
                  <a:srgbClr val="FFFF00"/>
                </a:solidFill>
              </a:rPr>
              <a:t>Bugün hangi dersi çalışmayı planlıyorsun denebilir. (bu hem sorumluluğu hatırlatır hem de </a:t>
            </a:r>
            <a:r>
              <a:rPr lang="tr-TR" sz="2400" dirty="0" err="1" smtClean="0">
                <a:solidFill>
                  <a:srgbClr val="FFFF00"/>
                </a:solidFill>
              </a:rPr>
              <a:t>insiyatifin</a:t>
            </a:r>
            <a:r>
              <a:rPr lang="tr-TR" sz="2400" dirty="0" smtClean="0">
                <a:solidFill>
                  <a:srgbClr val="FFFF00"/>
                </a:solidFill>
              </a:rPr>
              <a:t> kendinde olduğu izlenimi verir.)</a:t>
            </a:r>
            <a:endParaRPr lang="tr-TR" sz="2400" dirty="0">
              <a:solidFill>
                <a:srgbClr val="FFFF00"/>
              </a:solidFill>
            </a:endParaRPr>
          </a:p>
        </p:txBody>
      </p:sp>
    </p:spTree>
    <p:extLst>
      <p:ext uri="{BB962C8B-B14F-4D97-AF65-F5344CB8AC3E}">
        <p14:creationId xmlns:p14="http://schemas.microsoft.com/office/powerpoint/2010/main" val="51265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LİSELERE YERLEŞTİRME NASIL YAPILACAK?</a:t>
            </a:r>
            <a:endParaRPr lang="vi-VN"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6" name="Grup 15"/>
          <p:cNvGrpSpPr/>
          <p:nvPr/>
        </p:nvGrpSpPr>
        <p:grpSpPr>
          <a:xfrm>
            <a:off x="6092448" y="3612522"/>
            <a:ext cx="5280207" cy="2480774"/>
            <a:chOff x="6092448" y="3612522"/>
            <a:chExt cx="5280207" cy="2480774"/>
          </a:xfrm>
        </p:grpSpPr>
        <p:sp>
          <p:nvSpPr>
            <p:cNvPr id="9" name="Rectangle 8"/>
            <p:cNvSpPr/>
            <p:nvPr/>
          </p:nvSpPr>
          <p:spPr>
            <a:xfrm>
              <a:off x="6092448" y="3612522"/>
              <a:ext cx="5259765" cy="248077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6188079" y="4329848"/>
              <a:ext cx="5184576" cy="954107"/>
            </a:xfrm>
            <a:prstGeom prst="rect">
              <a:avLst/>
            </a:prstGeom>
          </p:spPr>
          <p:txBody>
            <a:bodyPr wrap="square">
              <a:spAutoFit/>
            </a:bodyPr>
            <a:lstStyle/>
            <a:p>
              <a:pPr algn="ctr"/>
              <a:r>
                <a:rPr lang="tr-TR" sz="2800" b="1" dirty="0">
                  <a:solidFill>
                    <a:schemeClr val="bg1"/>
                  </a:solidFill>
                </a:rPr>
                <a:t>Adrese Dayalı</a:t>
              </a:r>
            </a:p>
            <a:p>
              <a:pPr algn="ctr"/>
              <a:r>
                <a:rPr lang="tr-TR" sz="2800" b="1" dirty="0">
                  <a:solidFill>
                    <a:schemeClr val="bg1"/>
                  </a:solidFill>
                </a:rPr>
                <a:t>Yerleştirme  Sistemi</a:t>
              </a:r>
              <a:endParaRPr lang="en-US" sz="2800" b="1" dirty="0">
                <a:solidFill>
                  <a:schemeClr val="bg1"/>
                </a:solidFill>
              </a:endParaRPr>
            </a:p>
          </p:txBody>
        </p:sp>
      </p:grpSp>
      <p:grpSp>
        <p:nvGrpSpPr>
          <p:cNvPr id="15" name="Grup 14"/>
          <p:cNvGrpSpPr/>
          <p:nvPr/>
        </p:nvGrpSpPr>
        <p:grpSpPr>
          <a:xfrm>
            <a:off x="815458" y="3618291"/>
            <a:ext cx="5304463" cy="2475005"/>
            <a:chOff x="815458" y="3554010"/>
            <a:chExt cx="5304463" cy="2475005"/>
          </a:xfrm>
        </p:grpSpPr>
        <p:grpSp>
          <p:nvGrpSpPr>
            <p:cNvPr id="11" name="Group 10"/>
            <p:cNvGrpSpPr/>
            <p:nvPr/>
          </p:nvGrpSpPr>
          <p:grpSpPr>
            <a:xfrm>
              <a:off x="815458" y="3554010"/>
              <a:ext cx="5304463" cy="2475005"/>
              <a:chOff x="832683" y="2029327"/>
              <a:chExt cx="5304463" cy="1402370"/>
            </a:xfrm>
          </p:grpSpPr>
          <p:sp>
            <p:nvSpPr>
              <p:cNvPr id="12" name="Rectangle 11"/>
              <p:cNvSpPr/>
              <p:nvPr/>
            </p:nvSpPr>
            <p:spPr>
              <a:xfrm>
                <a:off x="832683" y="2029327"/>
                <a:ext cx="526331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73829" y="2036812"/>
                <a:ext cx="5263317" cy="1390761"/>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Rectangle 9"/>
            <p:cNvSpPr/>
            <p:nvPr/>
          </p:nvSpPr>
          <p:spPr>
            <a:xfrm>
              <a:off x="1482512" y="4329848"/>
              <a:ext cx="3888061" cy="1077218"/>
            </a:xfrm>
            <a:prstGeom prst="rect">
              <a:avLst/>
            </a:prstGeom>
          </p:spPr>
          <p:txBody>
            <a:bodyPr wrap="square">
              <a:spAutoFit/>
            </a:bodyPr>
            <a:lstStyle/>
            <a:p>
              <a:pPr algn="ctr"/>
              <a:r>
                <a:rPr lang="tr-TR" sz="3200" b="1" dirty="0">
                  <a:solidFill>
                    <a:schemeClr val="bg1"/>
                  </a:solidFill>
                </a:rPr>
                <a:t>Merkezi Sınavla Yerleştirme</a:t>
              </a:r>
              <a:endParaRPr lang="en-US" sz="3200" b="1" i="1" dirty="0">
                <a:solidFill>
                  <a:schemeClr val="bg1"/>
                </a:solidFill>
              </a:endParaRPr>
            </a:p>
          </p:txBody>
        </p:sp>
      </p:grpSp>
      <p:sp>
        <p:nvSpPr>
          <p:cNvPr id="3" name="Metin kutusu 2"/>
          <p:cNvSpPr txBox="1"/>
          <p:nvPr/>
        </p:nvSpPr>
        <p:spPr>
          <a:xfrm>
            <a:off x="775908" y="2587856"/>
            <a:ext cx="5263316" cy="98488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Üst Düzey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Metin kutusu 13"/>
          <p:cNvSpPr txBox="1"/>
          <p:nvPr/>
        </p:nvSpPr>
        <p:spPr>
          <a:xfrm>
            <a:off x="6096000" y="2588131"/>
            <a:ext cx="5263316" cy="98488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Diğer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65083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7- öğrenciden günün tamamında ders çalışmasını beklemeyin</a:t>
            </a:r>
          </a:p>
          <a:p>
            <a:endParaRPr lang="tr-TR" sz="2400" dirty="0">
              <a:solidFill>
                <a:srgbClr val="FF0000"/>
              </a:solidFill>
            </a:endParaRPr>
          </a:p>
          <a:p>
            <a:r>
              <a:rPr lang="tr-TR" sz="2400" dirty="0" smtClean="0">
                <a:solidFill>
                  <a:srgbClr val="FFFF00"/>
                </a:solidFill>
              </a:rPr>
              <a:t>Çünkü çocuğumuz robot değil. O da sizin gib</a:t>
            </a:r>
            <a:r>
              <a:rPr lang="tr-TR" sz="2400" dirty="0" smtClean="0">
                <a:solidFill>
                  <a:srgbClr val="FFFF00"/>
                </a:solidFill>
              </a:rPr>
              <a:t>i farklı ihtiyaçlara sahip sizden ve kardeşlerinden farklı özelliklere sahip saygın bir bireydir.</a:t>
            </a:r>
            <a:endParaRPr lang="tr-TR" sz="2400" dirty="0">
              <a:solidFill>
                <a:srgbClr val="FFFF00"/>
              </a:solidFill>
            </a:endParaRPr>
          </a:p>
        </p:txBody>
      </p:sp>
    </p:spTree>
    <p:extLst>
      <p:ext uri="{BB962C8B-B14F-4D97-AF65-F5344CB8AC3E}">
        <p14:creationId xmlns:p14="http://schemas.microsoft.com/office/powerpoint/2010/main" val="264009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smtClean="0"/>
              <a:t>Veli olarak motivasyon nasıl sağlanır</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 huzurlu, sakin bir çalışma ortamı sağlamak</a:t>
            </a:r>
            <a:endParaRPr lang="tr-TR" dirty="0"/>
          </a:p>
        </p:txBody>
      </p:sp>
    </p:spTree>
    <p:extLst>
      <p:ext uri="{BB962C8B-B14F-4D97-AF65-F5344CB8AC3E}">
        <p14:creationId xmlns:p14="http://schemas.microsoft.com/office/powerpoint/2010/main" val="64519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2- çalışma masasının üzerinde sadece çalışacağı 1 ya da 2 dersin olmasına yardımcı olmak. Çok karışık olursa zihni karışır </a:t>
            </a:r>
            <a:endParaRPr lang="tr-TR" dirty="0"/>
          </a:p>
        </p:txBody>
      </p:sp>
    </p:spTree>
    <p:extLst>
      <p:ext uri="{BB962C8B-B14F-4D97-AF65-F5344CB8AC3E}">
        <p14:creationId xmlns:p14="http://schemas.microsoft.com/office/powerpoint/2010/main" val="291819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3- zorlandığı ders hangisi tespit etmek. yarısından çoğu yanlış ya da  boşsa konuyu anlamamıştır. </a:t>
            </a:r>
            <a:r>
              <a:rPr lang="tr-TR" dirty="0" err="1" smtClean="0"/>
              <a:t>Youtubedan</a:t>
            </a:r>
            <a:r>
              <a:rPr lang="tr-TR" dirty="0" smtClean="0"/>
              <a:t> farklı hocalardan konu anlatımı dinlemeli, çözümlü soruları dinlemeli </a:t>
            </a:r>
            <a:endParaRPr lang="tr-TR" dirty="0"/>
          </a:p>
        </p:txBody>
      </p:sp>
    </p:spTree>
    <p:extLst>
      <p:ext uri="{BB962C8B-B14F-4D97-AF65-F5344CB8AC3E}">
        <p14:creationId xmlns:p14="http://schemas.microsoft.com/office/powerpoint/2010/main" val="169098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4- test kitaplarının arkasında cevap anahtarı olmamalı, öğrencilerin yanlış sayıları ve yanlışları neden yaptığı üzerine günlük kısaca bir değerlendirme de bulunmalı, burada amaç hesap sormak değil yardımcı olmak, öğrenciye eksik yönünü fark ettirmektir</a:t>
            </a:r>
            <a:endParaRPr lang="tr-TR" sz="2400" dirty="0"/>
          </a:p>
        </p:txBody>
      </p:sp>
    </p:spTree>
    <p:extLst>
      <p:ext uri="{BB962C8B-B14F-4D97-AF65-F5344CB8AC3E}">
        <p14:creationId xmlns:p14="http://schemas.microsoft.com/office/powerpoint/2010/main" val="94382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5- deneme sınavında önce çıkmanın bir marifet olmadığı, çözülemeyen sorularla çok uzun süreler vakit kaybetmemesi gerektiği </a:t>
            </a:r>
            <a:r>
              <a:rPr lang="tr-TR" sz="2400" dirty="0" err="1" smtClean="0"/>
              <a:t>hatılartılmalı</a:t>
            </a:r>
            <a:endParaRPr lang="tr-TR" sz="2400" dirty="0"/>
          </a:p>
        </p:txBody>
      </p:sp>
    </p:spTree>
    <p:extLst>
      <p:ext uri="{BB962C8B-B14F-4D97-AF65-F5344CB8AC3E}">
        <p14:creationId xmlns:p14="http://schemas.microsoft.com/office/powerpoint/2010/main" val="355846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6-sözel derslerde (Türkçe, İngilizce, din kültürü, inkılap tarihi) soru çözerken 1,5 dakika</a:t>
            </a:r>
          </a:p>
          <a:p>
            <a:r>
              <a:rPr lang="tr-TR" sz="2400" dirty="0" smtClean="0"/>
              <a:t>Sayısal derslerde (matematik, fen ) soru çözerken 2 dakika ile çözmek </a:t>
            </a:r>
            <a:endParaRPr lang="tr-TR" sz="2400" dirty="0"/>
          </a:p>
        </p:txBody>
      </p:sp>
    </p:spTree>
    <p:extLst>
      <p:ext uri="{BB962C8B-B14F-4D97-AF65-F5344CB8AC3E}">
        <p14:creationId xmlns:p14="http://schemas.microsoft.com/office/powerpoint/2010/main" val="255524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t>7- öğrencinin başarısı, daha özenli ve dikkatli ders çalışma davranışı mutlaka takdir edilmeli ve ödüllendirilmelidir.</a:t>
            </a:r>
            <a:endParaRPr lang="tr-TR" sz="2400" dirty="0"/>
          </a:p>
        </p:txBody>
      </p:sp>
    </p:spTree>
    <p:extLst>
      <p:ext uri="{BB962C8B-B14F-4D97-AF65-F5344CB8AC3E}">
        <p14:creationId xmlns:p14="http://schemas.microsoft.com/office/powerpoint/2010/main" val="293012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smtClean="0"/>
              <a:t>Matematik Yanlışı Çok Olan Öğrencilere Çözüm</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 sorular biraz uzun olduğu için gerekli yerlere dikkatini vermelidir.</a:t>
            </a:r>
          </a:p>
          <a:p>
            <a:endParaRPr lang="tr-TR" dirty="0"/>
          </a:p>
        </p:txBody>
      </p:sp>
    </p:spTree>
    <p:extLst>
      <p:ext uri="{BB962C8B-B14F-4D97-AF65-F5344CB8AC3E}">
        <p14:creationId xmlns:p14="http://schemas.microsoft.com/office/powerpoint/2010/main" val="98350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Soruda </a:t>
            </a:r>
            <a:r>
              <a:rPr lang="tr-TR" sz="2800" b="1" dirty="0">
                <a:solidFill>
                  <a:schemeClr val="accent1">
                    <a:lumMod val="75000"/>
                  </a:schemeClr>
                </a:solidFill>
                <a:latin typeface="+mj-lt"/>
              </a:rPr>
              <a:t>V</a:t>
            </a:r>
            <a:r>
              <a:rPr lang="tr-TR" sz="2800" b="1" dirty="0" smtClean="0">
                <a:solidFill>
                  <a:schemeClr val="accent1">
                    <a:lumMod val="75000"/>
                  </a:schemeClr>
                </a:solidFill>
                <a:latin typeface="+mj-lt"/>
              </a:rPr>
              <a:t>erilenlere Dikkat Etmeli!</a:t>
            </a:r>
            <a:endParaRPr lang="id-ID" sz="2800" b="1" dirty="0">
              <a:solidFill>
                <a:schemeClr val="accent1">
                  <a:lumMod val="75000"/>
                </a:schemeClr>
              </a:solidFill>
              <a:latin typeface="+mj-lt"/>
            </a:endParaRPr>
          </a:p>
        </p:txBody>
      </p:sp>
      <p:sp>
        <p:nvSpPr>
          <p:cNvPr id="48" name="Rectangle 47"/>
          <p:cNvSpPr/>
          <p:nvPr/>
        </p:nvSpPr>
        <p:spPr>
          <a:xfrm>
            <a:off x="5702966" y="2649782"/>
            <a:ext cx="5775160" cy="1384995"/>
          </a:xfrm>
          <a:prstGeom prst="rect">
            <a:avLst/>
          </a:prstGeom>
        </p:spPr>
        <p:txBody>
          <a:bodyPr wrap="square">
            <a:spAutoFit/>
          </a:bodyPr>
          <a:lstStyle/>
          <a:p>
            <a:pPr algn="just"/>
            <a:r>
              <a:rPr lang="tr-TR" sz="2800" dirty="0"/>
              <a:t>V</a:t>
            </a:r>
            <a:r>
              <a:rPr lang="tr-TR" sz="2800" dirty="0" smtClean="0"/>
              <a:t>erilen bilgileri dikkatli okuyun. Altı çizili veya koyu yazılmış kelimelere dikkat etmeli. </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5027"/>
            <a:ext cx="4944979" cy="410679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58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3472" y="2492896"/>
            <a:ext cx="3002814" cy="1891440"/>
            <a:chOff x="1591778" y="2603321"/>
            <a:chExt cx="3002814" cy="1891440"/>
          </a:xfrm>
        </p:grpSpPr>
        <p:sp>
          <p:nvSpPr>
            <p:cNvPr id="4" name="Freeform 3"/>
            <p:cNvSpPr/>
            <p:nvPr/>
          </p:nvSpPr>
          <p:spPr>
            <a:xfrm>
              <a:off x="2132729"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3">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sz="3200" b="1" kern="1200" dirty="0">
                  <a:solidFill>
                    <a:schemeClr val="bg1"/>
                  </a:solidFill>
                </a:rPr>
                <a:t>1</a:t>
              </a:r>
              <a:endParaRPr lang="en-US" sz="3200" b="1" kern="1200" dirty="0">
                <a:solidFill>
                  <a:schemeClr val="bg1"/>
                </a:solidFill>
              </a:endParaRPr>
            </a:p>
          </p:txBody>
        </p:sp>
        <p:sp>
          <p:nvSpPr>
            <p:cNvPr id="7" name="Rectangle 6"/>
            <p:cNvSpPr/>
            <p:nvPr/>
          </p:nvSpPr>
          <p:spPr>
            <a:xfrm>
              <a:off x="2603741" y="3284101"/>
              <a:ext cx="1678729" cy="535531"/>
            </a:xfrm>
            <a:prstGeom prst="rect">
              <a:avLst/>
            </a:prstGeom>
          </p:spPr>
          <p:txBody>
            <a:bodyPr wrap="none">
              <a:spAutoFit/>
            </a:bodyPr>
            <a:lstStyle/>
            <a:p>
              <a:pPr>
                <a:lnSpc>
                  <a:spcPct val="120000"/>
                </a:lnSpc>
              </a:pPr>
              <a:r>
                <a:rPr lang="tr-TR" sz="2400" b="1" dirty="0">
                  <a:solidFill>
                    <a:schemeClr val="bg1"/>
                  </a:solidFill>
                  <a:latin typeface="+mj-lt"/>
                  <a:ea typeface="Roboto Light" panose="02000000000000000000" pitchFamily="2" charset="0"/>
                  <a:cs typeface="Oswald Regular"/>
                </a:rPr>
                <a:t>Fen liseleri</a:t>
              </a:r>
              <a:endParaRPr lang="en-US" sz="2400" b="1" dirty="0">
                <a:solidFill>
                  <a:schemeClr val="bg1"/>
                </a:solidFill>
                <a:latin typeface="+mj-lt"/>
                <a:ea typeface="Roboto Light" panose="02000000000000000000" pitchFamily="2" charset="0"/>
                <a:cs typeface="Oswald Regular"/>
              </a:endParaRPr>
            </a:p>
          </p:txBody>
        </p:sp>
        <p:sp>
          <p:nvSpPr>
            <p:cNvPr id="8" name="Rectangle 7"/>
            <p:cNvSpPr/>
            <p:nvPr/>
          </p:nvSpPr>
          <p:spPr>
            <a:xfrm>
              <a:off x="2673680" y="3373595"/>
              <a:ext cx="1557835" cy="307777"/>
            </a:xfrm>
            <a:prstGeom prst="rect">
              <a:avLst/>
            </a:prstGeom>
          </p:spPr>
          <p:txBody>
            <a:bodyPr wrap="square">
              <a:spAutoFit/>
            </a:bodyPr>
            <a:lstStyle/>
            <a:p>
              <a:endParaRPr lang="en-US" sz="1400" dirty="0">
                <a:solidFill>
                  <a:schemeClr val="tx1">
                    <a:lumMod val="65000"/>
                    <a:lumOff val="35000"/>
                  </a:schemeClr>
                </a:solidFill>
              </a:endParaRPr>
            </a:p>
          </p:txBody>
        </p:sp>
      </p:grpSp>
      <p:sp>
        <p:nvSpPr>
          <p:cNvPr id="21"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 HANGİLERİ?</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4438032" y="2492896"/>
            <a:ext cx="3060096" cy="1891440"/>
            <a:chOff x="4438032" y="2492896"/>
            <a:chExt cx="3060096" cy="1891440"/>
          </a:xfrm>
        </p:grpSpPr>
        <p:grpSp>
          <p:nvGrpSpPr>
            <p:cNvPr id="23" name="Grup 22"/>
            <p:cNvGrpSpPr/>
            <p:nvPr/>
          </p:nvGrpSpPr>
          <p:grpSpPr>
            <a:xfrm>
              <a:off x="4438032" y="2492896"/>
              <a:ext cx="3060096" cy="1891440"/>
              <a:chOff x="4438032" y="2492896"/>
              <a:chExt cx="3060096" cy="1891440"/>
            </a:xfrm>
          </p:grpSpPr>
          <p:sp>
            <p:nvSpPr>
              <p:cNvPr id="10" name="Freeform 9"/>
              <p:cNvSpPr/>
              <p:nvPr/>
            </p:nvSpPr>
            <p:spPr>
              <a:xfrm>
                <a:off x="5036265" y="2492896"/>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2">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11" name="Freeform 10"/>
              <p:cNvSpPr/>
              <p:nvPr/>
            </p:nvSpPr>
            <p:spPr>
              <a:xfrm>
                <a:off x="4438032" y="2897664"/>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3" name="Rectangle 12"/>
              <p:cNvSpPr/>
              <p:nvPr/>
            </p:nvSpPr>
            <p:spPr>
              <a:xfrm>
                <a:off x="5483675" y="3057301"/>
                <a:ext cx="1970155" cy="830997"/>
              </a:xfrm>
              <a:prstGeom prst="rect">
                <a:avLst/>
              </a:prstGeom>
            </p:spPr>
            <p:txBody>
              <a:bodyPr wrap="none">
                <a:spAutoFit/>
              </a:bodyPr>
              <a:lstStyle/>
              <a:p>
                <a:pPr>
                  <a:lnSpc>
                    <a:spcPct val="120000"/>
                  </a:lnSpc>
                </a:pPr>
                <a:r>
                  <a:rPr lang="tr-TR" sz="2000" b="1" dirty="0">
                    <a:solidFill>
                      <a:schemeClr val="bg1"/>
                    </a:solidFill>
                    <a:latin typeface="+mj-lt"/>
                    <a:ea typeface="Roboto Light" panose="02000000000000000000" pitchFamily="2" charset="0"/>
                    <a:cs typeface="Oswald Regular"/>
                  </a:rPr>
                  <a:t>Sosyal Bilimler </a:t>
                </a:r>
              </a:p>
              <a:p>
                <a:pPr>
                  <a:lnSpc>
                    <a:spcPct val="120000"/>
                  </a:lnSpc>
                </a:pPr>
                <a:r>
                  <a:rPr lang="tr-TR" sz="2000" b="1" dirty="0">
                    <a:solidFill>
                      <a:schemeClr val="bg1"/>
                    </a:solidFill>
                    <a:latin typeface="+mj-lt"/>
                    <a:ea typeface="Roboto Light" panose="02000000000000000000" pitchFamily="2" charset="0"/>
                    <a:cs typeface="Oswald Regular"/>
                  </a:rPr>
                  <a:t>Liseleri</a:t>
                </a:r>
                <a:endParaRPr lang="en-US" sz="2000" b="1" dirty="0">
                  <a:solidFill>
                    <a:schemeClr val="bg1"/>
                  </a:solidFill>
                  <a:latin typeface="+mj-lt"/>
                  <a:ea typeface="Roboto Light" panose="02000000000000000000" pitchFamily="2" charset="0"/>
                  <a:cs typeface="Oswald Regular"/>
                </a:endParaRPr>
              </a:p>
            </p:txBody>
          </p:sp>
        </p:grpSp>
        <p:sp>
          <p:nvSpPr>
            <p:cNvPr id="12" name="Dikdörtgen 11"/>
            <p:cNvSpPr/>
            <p:nvPr/>
          </p:nvSpPr>
          <p:spPr>
            <a:xfrm>
              <a:off x="4766840" y="3140968"/>
              <a:ext cx="393056"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2</a:t>
              </a:r>
              <a:endParaRPr lang="en-US" sz="3200" b="1" dirty="0">
                <a:solidFill>
                  <a:schemeClr val="bg1"/>
                </a:solidFill>
              </a:endParaRPr>
            </a:p>
          </p:txBody>
        </p:sp>
      </p:grpSp>
      <p:grpSp>
        <p:nvGrpSpPr>
          <p:cNvPr id="26" name="Grup 25"/>
          <p:cNvGrpSpPr/>
          <p:nvPr/>
        </p:nvGrpSpPr>
        <p:grpSpPr>
          <a:xfrm>
            <a:off x="7644406" y="2495499"/>
            <a:ext cx="2913818" cy="1891440"/>
            <a:chOff x="7644406" y="2495499"/>
            <a:chExt cx="2913818" cy="1891440"/>
          </a:xfrm>
        </p:grpSpPr>
        <p:grpSp>
          <p:nvGrpSpPr>
            <p:cNvPr id="15" name="Group 14"/>
            <p:cNvGrpSpPr/>
            <p:nvPr/>
          </p:nvGrpSpPr>
          <p:grpSpPr>
            <a:xfrm>
              <a:off x="7644406" y="2495499"/>
              <a:ext cx="2913818" cy="1891440"/>
              <a:chOff x="7892712" y="2605924"/>
              <a:chExt cx="2913818" cy="1891440"/>
            </a:xfrm>
          </p:grpSpPr>
          <p:sp>
            <p:nvSpPr>
              <p:cNvPr id="16" name="Freeform 15"/>
              <p:cNvSpPr/>
              <p:nvPr/>
            </p:nvSpPr>
            <p:spPr>
              <a:xfrm>
                <a:off x="8344667" y="2605924"/>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5">
                  <a:lumMod val="60000"/>
                  <a:lumOff val="40000"/>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17" name="Freeform 16"/>
              <p:cNvSpPr/>
              <p:nvPr/>
            </p:nvSpPr>
            <p:spPr>
              <a:xfrm>
                <a:off x="7892712"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9" name="Rectangle 18"/>
              <p:cNvSpPr/>
              <p:nvPr/>
            </p:nvSpPr>
            <p:spPr>
              <a:xfrm>
                <a:off x="8566685" y="3325259"/>
                <a:ext cx="2239845" cy="461665"/>
              </a:xfrm>
              <a:prstGeom prst="rect">
                <a:avLst/>
              </a:prstGeom>
            </p:spPr>
            <p:txBody>
              <a:bodyPr wrap="none">
                <a:spAutoFit/>
              </a:bodyPr>
              <a:lstStyle/>
              <a:p>
                <a:pPr algn="r">
                  <a:lnSpc>
                    <a:spcPct val="120000"/>
                  </a:lnSpc>
                </a:pPr>
                <a:r>
                  <a:rPr lang="tr-TR" sz="2000" b="1" dirty="0" smtClean="0">
                    <a:solidFill>
                      <a:schemeClr val="bg1"/>
                    </a:solidFill>
                    <a:latin typeface="+mj-lt"/>
                    <a:ea typeface="Roboto Light" panose="02000000000000000000" pitchFamily="2" charset="0"/>
                    <a:cs typeface="Oswald Regular"/>
                  </a:rPr>
                  <a:t> Anadolu Liseleri</a:t>
                </a:r>
                <a:endParaRPr lang="en-US" sz="2000" b="1" dirty="0">
                  <a:solidFill>
                    <a:schemeClr val="bg1"/>
                  </a:solidFill>
                  <a:latin typeface="+mj-lt"/>
                  <a:ea typeface="Roboto Light" panose="02000000000000000000" pitchFamily="2" charset="0"/>
                  <a:cs typeface="Oswald Regular"/>
                </a:endParaRPr>
              </a:p>
            </p:txBody>
          </p:sp>
        </p:grpSp>
        <p:sp>
          <p:nvSpPr>
            <p:cNvPr id="22" name="Dikdörtgen 21"/>
            <p:cNvSpPr/>
            <p:nvPr/>
          </p:nvSpPr>
          <p:spPr>
            <a:xfrm>
              <a:off x="7988829" y="3212976"/>
              <a:ext cx="393057"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3</a:t>
              </a:r>
              <a:endParaRPr lang="en-US" sz="3200" b="1" dirty="0">
                <a:solidFill>
                  <a:schemeClr val="bg1"/>
                </a:solidFill>
              </a:endParaRPr>
            </a:p>
          </p:txBody>
        </p:sp>
      </p:grpSp>
      <p:grpSp>
        <p:nvGrpSpPr>
          <p:cNvPr id="25" name="Grup 24"/>
          <p:cNvGrpSpPr/>
          <p:nvPr/>
        </p:nvGrpSpPr>
        <p:grpSpPr>
          <a:xfrm>
            <a:off x="3080009" y="4598932"/>
            <a:ext cx="3002814" cy="1891440"/>
            <a:chOff x="7644406" y="2492896"/>
            <a:chExt cx="3002814" cy="1891440"/>
          </a:xfrm>
        </p:grpSpPr>
        <p:grpSp>
          <p:nvGrpSpPr>
            <p:cNvPr id="27" name="Group 14"/>
            <p:cNvGrpSpPr/>
            <p:nvPr/>
          </p:nvGrpSpPr>
          <p:grpSpPr>
            <a:xfrm>
              <a:off x="7644406" y="2492896"/>
              <a:ext cx="3002814" cy="1891440"/>
              <a:chOff x="7892712" y="2603321"/>
              <a:chExt cx="3002814" cy="1891440"/>
            </a:xfrm>
          </p:grpSpPr>
          <p:sp>
            <p:nvSpPr>
              <p:cNvPr id="29" name="Freeform 15"/>
              <p:cNvSpPr/>
              <p:nvPr/>
            </p:nvSpPr>
            <p:spPr>
              <a:xfrm>
                <a:off x="8433663"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4">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30" name="Freeform 16"/>
              <p:cNvSpPr/>
              <p:nvPr/>
            </p:nvSpPr>
            <p:spPr>
              <a:xfrm>
                <a:off x="7892712"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31" name="Rectangle 18"/>
              <p:cNvSpPr/>
              <p:nvPr/>
            </p:nvSpPr>
            <p:spPr>
              <a:xfrm>
                <a:off x="8924502" y="3321997"/>
                <a:ext cx="1740284" cy="433452"/>
              </a:xfrm>
              <a:prstGeom prst="rect">
                <a:avLst/>
              </a:prstGeom>
            </p:spPr>
            <p:txBody>
              <a:bodyPr wrap="none">
                <a:spAutoFit/>
              </a:bodyPr>
              <a:lstStyle/>
              <a:p>
                <a:pPr algn="r">
                  <a:lnSpc>
                    <a:spcPct val="120000"/>
                  </a:lnSpc>
                </a:pPr>
                <a:r>
                  <a:rPr lang="tr-TR" sz="2000" b="1" dirty="0">
                    <a:solidFill>
                      <a:schemeClr val="bg1"/>
                    </a:solidFill>
                    <a:latin typeface="+mj-lt"/>
                    <a:ea typeface="Roboto Light" panose="02000000000000000000" pitchFamily="2" charset="0"/>
                    <a:cs typeface="Oswald Regular"/>
                  </a:rPr>
                  <a:t>Proje Okulları</a:t>
                </a:r>
                <a:endParaRPr lang="en-US" sz="2000" b="1" dirty="0">
                  <a:solidFill>
                    <a:schemeClr val="bg1"/>
                  </a:solidFill>
                  <a:latin typeface="+mj-lt"/>
                  <a:ea typeface="Roboto Light" panose="02000000000000000000" pitchFamily="2" charset="0"/>
                  <a:cs typeface="Oswald Regular"/>
                </a:endParaRPr>
              </a:p>
            </p:txBody>
          </p:sp>
        </p:grpSp>
        <p:sp>
          <p:nvSpPr>
            <p:cNvPr id="28" name="Dikdörtgen 27"/>
            <p:cNvSpPr/>
            <p:nvPr/>
          </p:nvSpPr>
          <p:spPr>
            <a:xfrm>
              <a:off x="7988829" y="3212976"/>
              <a:ext cx="393057"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smtClean="0">
                  <a:solidFill>
                    <a:schemeClr val="bg1"/>
                  </a:solidFill>
                </a:rPr>
                <a:t>4</a:t>
              </a:r>
              <a:endParaRPr lang="en-US" sz="3200" b="1" dirty="0">
                <a:solidFill>
                  <a:schemeClr val="bg1"/>
                </a:solidFill>
              </a:endParaRPr>
            </a:p>
          </p:txBody>
        </p:sp>
      </p:grpSp>
    </p:spTree>
    <p:extLst>
      <p:ext uri="{BB962C8B-B14F-4D97-AF65-F5344CB8AC3E}">
        <p14:creationId xmlns:p14="http://schemas.microsoft.com/office/powerpoint/2010/main" val="954866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ppt_x</p:attrName>
                                        </p:attrNameLst>
                                      </p:cBhvr>
                                      <p:tavLst>
                                        <p:tav tm="0">
                                          <p:val>
                                            <p:strVal val="#ppt_x-#ppt_w*1.125000"/>
                                          </p:val>
                                        </p:tav>
                                        <p:tav tm="100000">
                                          <p:val>
                                            <p:strVal val="#ppt_x"/>
                                          </p:val>
                                        </p:tav>
                                      </p:tavLst>
                                    </p:anim>
                                    <p:animEffect transition="in" filter="wipe(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Vurgulanan Yerlere Dikkat Etmeli!</a:t>
            </a:r>
            <a:endParaRPr lang="id-ID" sz="2800" b="1" dirty="0">
              <a:solidFill>
                <a:schemeClr val="accent1">
                  <a:lumMod val="75000"/>
                </a:schemeClr>
              </a:solidFill>
              <a:latin typeface="+mj-lt"/>
            </a:endParaRPr>
          </a:p>
        </p:txBody>
      </p:sp>
      <p:sp>
        <p:nvSpPr>
          <p:cNvPr id="48" name="Rectangle 47"/>
          <p:cNvSpPr/>
          <p:nvPr/>
        </p:nvSpPr>
        <p:spPr>
          <a:xfrm>
            <a:off x="5702966" y="2649782"/>
            <a:ext cx="5775160" cy="2677656"/>
          </a:xfrm>
          <a:prstGeom prst="rect">
            <a:avLst/>
          </a:prstGeom>
        </p:spPr>
        <p:txBody>
          <a:bodyPr wrap="square">
            <a:spAutoFit/>
          </a:bodyPr>
          <a:lstStyle/>
          <a:p>
            <a:pPr algn="just"/>
            <a:r>
              <a:rPr lang="tr-TR" sz="2800" dirty="0" smtClean="0"/>
              <a:t>Tamamen, mutlaka, sadece, en az, en fazla, en önemli, her zaman, asla, yalnızca, değildir, ulaşılmaz, ilk, son </a:t>
            </a:r>
            <a:r>
              <a:rPr lang="tr-TR" sz="2800" dirty="0" err="1" smtClean="0"/>
              <a:t>v.b</a:t>
            </a:r>
            <a:r>
              <a:rPr lang="tr-TR" sz="2800" dirty="0" smtClean="0"/>
              <a:t>.  Vurgulanan yerleri gözden kaçırmamalı.</a:t>
            </a:r>
            <a:endParaRPr lang="en-US" sz="2800" b="1" dirty="0">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12821" y="1461990"/>
            <a:ext cx="4873327" cy="403241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981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2- işlem yaparken işlemlerini karmaşık gelişi güzel yazmamalı, alt alta yazmalı</a:t>
            </a:r>
          </a:p>
          <a:p>
            <a:endParaRPr lang="tr-TR" dirty="0"/>
          </a:p>
        </p:txBody>
      </p:sp>
    </p:spTree>
    <p:extLst>
      <p:ext uri="{BB962C8B-B14F-4D97-AF65-F5344CB8AC3E}">
        <p14:creationId xmlns:p14="http://schemas.microsoft.com/office/powerpoint/2010/main" val="246671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3- neden toplama, çıkarma, çarpma, bölme yaptığını bilmeli, bulduğu sonucun soruda isteneni mi verdiğinin farkında olmalı</a:t>
            </a:r>
          </a:p>
          <a:p>
            <a:endParaRPr lang="tr-TR" dirty="0"/>
          </a:p>
        </p:txBody>
      </p:sp>
    </p:spTree>
    <p:extLst>
      <p:ext uri="{BB962C8B-B14F-4D97-AF65-F5344CB8AC3E}">
        <p14:creationId xmlns:p14="http://schemas.microsoft.com/office/powerpoint/2010/main" val="364963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err="1" smtClean="0"/>
              <a:t>türkçe</a:t>
            </a:r>
            <a:r>
              <a:rPr lang="tr-TR" dirty="0" smtClean="0"/>
              <a:t> Yanlışı Çok Olan Öğrencilere Çözüm</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 sorudaki değildir, değinilmemiştir kelimelerine çok dikkat edilmelidir. </a:t>
            </a:r>
          </a:p>
          <a:p>
            <a:endParaRPr lang="tr-TR" dirty="0"/>
          </a:p>
        </p:txBody>
      </p:sp>
    </p:spTree>
    <p:extLst>
      <p:ext uri="{BB962C8B-B14F-4D97-AF65-F5344CB8AC3E}">
        <p14:creationId xmlns:p14="http://schemas.microsoft.com/office/powerpoint/2010/main" val="139569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13696" y="205620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Soruya Yorum katmamalı!</a:t>
            </a:r>
            <a:endParaRPr lang="id-ID" sz="2800" b="1" dirty="0">
              <a:solidFill>
                <a:schemeClr val="accent1">
                  <a:lumMod val="75000"/>
                </a:schemeClr>
              </a:solidFill>
              <a:latin typeface="+mj-lt"/>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64066" y="1894527"/>
            <a:ext cx="4199020" cy="364556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5404514" y="2579427"/>
            <a:ext cx="5759892" cy="1384995"/>
          </a:xfrm>
          <a:prstGeom prst="rect">
            <a:avLst/>
          </a:prstGeom>
          <a:noFill/>
        </p:spPr>
        <p:txBody>
          <a:bodyPr wrap="square" rtlCol="0">
            <a:spAutoFit/>
          </a:bodyPr>
          <a:lstStyle/>
          <a:p>
            <a:pPr algn="just"/>
            <a:r>
              <a:rPr lang="tr-TR" sz="2800" dirty="0"/>
              <a:t>Soruda </a:t>
            </a:r>
            <a:r>
              <a:rPr lang="tr-TR" sz="2800" dirty="0" smtClean="0"/>
              <a:t>ya da paragrafta verilenleri ile cevaplar arasında eş anlamlı kelimeler aranmalıdır.</a:t>
            </a:r>
            <a:endParaRPr lang="tr-TR" sz="2800" dirty="0"/>
          </a:p>
        </p:txBody>
      </p:sp>
    </p:spTree>
    <p:extLst>
      <p:ext uri="{BB962C8B-B14F-4D97-AF65-F5344CB8AC3E}">
        <p14:creationId xmlns:p14="http://schemas.microsoft.com/office/powerpoint/2010/main" val="390072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08979" y="1729142"/>
            <a:ext cx="6755642" cy="461665"/>
          </a:xfrm>
          <a:prstGeom prst="rect">
            <a:avLst/>
          </a:prstGeom>
          <a:noFill/>
        </p:spPr>
        <p:txBody>
          <a:bodyPr wrap="square" rtlCol="0">
            <a:spAutoFit/>
          </a:bodyPr>
          <a:lstStyle/>
          <a:p>
            <a:r>
              <a:rPr lang="tr-TR" sz="2400" b="1" dirty="0" smtClean="0">
                <a:solidFill>
                  <a:schemeClr val="accent1">
                    <a:lumMod val="75000"/>
                  </a:schemeClr>
                </a:solidFill>
                <a:latin typeface="+mj-lt"/>
              </a:rPr>
              <a:t>İlk İşaretlediğiniz Seçeneği değiştirmemeli!.</a:t>
            </a:r>
            <a:endParaRPr lang="id-ID" sz="2400" b="1" dirty="0">
              <a:solidFill>
                <a:schemeClr val="accent1">
                  <a:lumMod val="75000"/>
                </a:schemeClr>
              </a:solidFill>
              <a:latin typeface="+mj-lt"/>
            </a:endParaRPr>
          </a:p>
        </p:txBody>
      </p:sp>
      <p:sp>
        <p:nvSpPr>
          <p:cNvPr id="48" name="Rectangle 47"/>
          <p:cNvSpPr/>
          <p:nvPr/>
        </p:nvSpPr>
        <p:spPr>
          <a:xfrm>
            <a:off x="5418161" y="2228676"/>
            <a:ext cx="6059965" cy="2123658"/>
          </a:xfrm>
          <a:prstGeom prst="rect">
            <a:avLst/>
          </a:prstGeom>
        </p:spPr>
        <p:txBody>
          <a:bodyPr wrap="square">
            <a:spAutoFit/>
          </a:bodyPr>
          <a:lstStyle/>
          <a:p>
            <a:pPr algn="just"/>
            <a:r>
              <a:rPr lang="tr-TR" sz="2800" dirty="0" smtClean="0"/>
              <a:t>Kararsız kaldıktan sonra ilk işaretlediğin seçeneği </a:t>
            </a:r>
            <a:r>
              <a:rPr lang="tr-TR" sz="2000" dirty="0" smtClean="0"/>
              <a:t>(eğer aklına yeni bir bilgi veya ip ucu gelmediyse) </a:t>
            </a:r>
            <a:r>
              <a:rPr lang="tr-TR" sz="2800" dirty="0" smtClean="0"/>
              <a:t>değiştirmemeli. Genellikle ilk işaretlenen seçenek doğru çıkar.</a:t>
            </a:r>
            <a:endParaRPr lang="en-US" sz="2800" dirty="0"/>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360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Tüm seçenekleri okumalı.</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815882"/>
          </a:xfrm>
          <a:prstGeom prst="rect">
            <a:avLst/>
          </a:prstGeom>
        </p:spPr>
        <p:txBody>
          <a:bodyPr wrap="square">
            <a:spAutoFit/>
          </a:bodyPr>
          <a:lstStyle/>
          <a:p>
            <a:pPr algn="just"/>
            <a:r>
              <a:rPr lang="tr-TR" sz="2800" dirty="0" smtClean="0"/>
              <a:t>Tüm seçenekleri okumadan soruyu cevaplama. Bazı sorular En doğru seçeneği bulmanızı ister.</a:t>
            </a:r>
            <a:endParaRPr lang="en-US" sz="2800" b="1" dirty="0">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6254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Çok Hızlı Okumamalı!</a:t>
            </a:r>
            <a:endParaRPr lang="id-ID" sz="3600" b="1" dirty="0">
              <a:solidFill>
                <a:schemeClr val="accent1">
                  <a:lumMod val="75000"/>
                </a:schemeClr>
              </a:solidFill>
            </a:endParaRPr>
          </a:p>
        </p:txBody>
      </p:sp>
      <p:sp>
        <p:nvSpPr>
          <p:cNvPr id="48" name="Rectangle 47"/>
          <p:cNvSpPr/>
          <p:nvPr/>
        </p:nvSpPr>
        <p:spPr>
          <a:xfrm>
            <a:off x="6200749" y="2160142"/>
            <a:ext cx="5775160" cy="2246769"/>
          </a:xfrm>
          <a:prstGeom prst="rect">
            <a:avLst/>
          </a:prstGeom>
        </p:spPr>
        <p:txBody>
          <a:bodyPr wrap="square">
            <a:spAutoFit/>
          </a:bodyPr>
          <a:lstStyle/>
          <a:p>
            <a:pPr algn="just"/>
            <a:r>
              <a:rPr lang="tr-TR" sz="2800" dirty="0" smtClean="0"/>
              <a:t>Çok hızlı okumanız soruyu yanlış çözmenize ve tekrar okumak zorunda kalmanıza neden olabilir. Alışkın olduğunuz okuma hızınız neyse aynı şekilde okuyun. </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350747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669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err="1" smtClean="0"/>
              <a:t>İnkilap</a:t>
            </a:r>
            <a:r>
              <a:rPr lang="tr-TR" dirty="0" smtClean="0"/>
              <a:t> tarihi Yanlışı Çok Olan Öğrencilere Çözüm</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1-Dersin </a:t>
            </a:r>
            <a:r>
              <a:rPr lang="tr-TR" dirty="0"/>
              <a:t>temel kavramlarına (ulusal egemenlik, milli birlik ve beraberlik, sosyal, siyasal, kültürel...) dikkat edilmeli.</a:t>
            </a:r>
          </a:p>
        </p:txBody>
      </p:sp>
    </p:spTree>
    <p:extLst>
      <p:ext uri="{BB962C8B-B14F-4D97-AF65-F5344CB8AC3E}">
        <p14:creationId xmlns:p14="http://schemas.microsoft.com/office/powerpoint/2010/main" val="1854458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lstStyle/>
          <a:p>
            <a:r>
              <a:rPr lang="tr-TR" dirty="0" err="1" smtClean="0"/>
              <a:t>İnkilap</a:t>
            </a:r>
            <a:r>
              <a:rPr lang="tr-TR" dirty="0" smtClean="0"/>
              <a:t> tarihi Yanlışı Çok Olan Öğrencilere Çözüm</a:t>
            </a:r>
            <a:endParaRPr lang="tr-TR" dirty="0"/>
          </a:p>
        </p:txBody>
      </p:sp>
      <p:sp>
        <p:nvSpPr>
          <p:cNvPr id="3" name="Unvan 1"/>
          <p:cNvSpPr txBox="1">
            <a:spLocks/>
          </p:cNvSpPr>
          <p:nvPr/>
        </p:nvSpPr>
        <p:spPr>
          <a:xfrm>
            <a:off x="1190295" y="2327853"/>
            <a:ext cx="8534400" cy="1507067"/>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1-Dersin </a:t>
            </a:r>
            <a:r>
              <a:rPr lang="tr-TR" dirty="0"/>
              <a:t>temel kavramlarına (ulusal egemenlik, milli birlik ve beraberlik, sosyal, siyasal, kültürel...) dikkat edilmeli.</a:t>
            </a:r>
          </a:p>
        </p:txBody>
      </p:sp>
    </p:spTree>
    <p:extLst>
      <p:ext uri="{BB962C8B-B14F-4D97-AF65-F5344CB8AC3E}">
        <p14:creationId xmlns:p14="http://schemas.microsoft.com/office/powerpoint/2010/main" val="11423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ve YERLEŞTİME TAKVİMİ</a:t>
            </a:r>
            <a: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99474" y="4113519"/>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1490280" y="3798727"/>
            <a:ext cx="646764" cy="648072"/>
            <a:chOff x="2495600" y="3102417"/>
            <a:chExt cx="646764" cy="648072"/>
          </a:xfrm>
        </p:grpSpPr>
        <p:grpSp>
          <p:nvGrpSpPr>
            <p:cNvPr id="6"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0" name="Group 9"/>
          <p:cNvGrpSpPr/>
          <p:nvPr/>
        </p:nvGrpSpPr>
        <p:grpSpPr>
          <a:xfrm>
            <a:off x="4230328" y="3798727"/>
            <a:ext cx="646764" cy="648072"/>
            <a:chOff x="2495600" y="3102417"/>
            <a:chExt cx="646764" cy="648072"/>
          </a:xfrm>
        </p:grpSpPr>
        <p:grpSp>
          <p:nvGrpSpPr>
            <p:cNvPr id="11"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5" name="Group 14"/>
          <p:cNvGrpSpPr/>
          <p:nvPr/>
        </p:nvGrpSpPr>
        <p:grpSpPr>
          <a:xfrm>
            <a:off x="7209562" y="3787396"/>
            <a:ext cx="646764" cy="648072"/>
            <a:chOff x="2495600" y="3102417"/>
            <a:chExt cx="646764" cy="648072"/>
          </a:xfrm>
        </p:grpSpPr>
        <p:grpSp>
          <p:nvGrpSpPr>
            <p:cNvPr id="16"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0" name="Group 19"/>
          <p:cNvGrpSpPr/>
          <p:nvPr/>
        </p:nvGrpSpPr>
        <p:grpSpPr>
          <a:xfrm>
            <a:off x="10120137" y="3776019"/>
            <a:ext cx="646764" cy="648072"/>
            <a:chOff x="2495600" y="3102417"/>
            <a:chExt cx="646764" cy="648072"/>
          </a:xfrm>
        </p:grpSpPr>
        <p:grpSp>
          <p:nvGrpSpPr>
            <p:cNvPr id="21" name="组合 79"/>
            <p:cNvGrpSpPr>
              <a:grpSpLocks/>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 name="Grup 3"/>
          <p:cNvGrpSpPr/>
          <p:nvPr/>
        </p:nvGrpSpPr>
        <p:grpSpPr>
          <a:xfrm>
            <a:off x="1105685" y="1862618"/>
            <a:ext cx="1432929" cy="1494573"/>
            <a:chOff x="1105685" y="1862618"/>
            <a:chExt cx="1432929" cy="1494573"/>
          </a:xfrm>
        </p:grpSpPr>
        <p:sp>
          <p:nvSpPr>
            <p:cNvPr id="25" name="Teardrop 24"/>
            <p:cNvSpPr/>
            <p:nvPr/>
          </p:nvSpPr>
          <p:spPr>
            <a:xfrm rot="8228570">
              <a:off x="1105685" y="1862618"/>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p:cNvSpPr txBox="1"/>
            <p:nvPr/>
          </p:nvSpPr>
          <p:spPr>
            <a:xfrm>
              <a:off x="1376891" y="2132856"/>
              <a:ext cx="830677" cy="830997"/>
            </a:xfrm>
            <a:prstGeom prst="rect">
              <a:avLst/>
            </a:prstGeom>
            <a:noFill/>
          </p:spPr>
          <p:txBody>
            <a:bodyPr wrap="none" rtlCol="0">
              <a:spAutoFit/>
            </a:bodyPr>
            <a:lstStyle/>
            <a:p>
              <a:r>
                <a:rPr lang="tr-TR" sz="2400" b="1" dirty="0">
                  <a:solidFill>
                    <a:srgbClr val="424242"/>
                  </a:solidFill>
                  <a:cs typeface="Arial" panose="020B0604020202020204" pitchFamily="34" charset="0"/>
                </a:rPr>
                <a:t>Belli </a:t>
              </a:r>
            </a:p>
            <a:p>
              <a:r>
                <a:rPr lang="tr-TR" sz="2400" b="1" dirty="0">
                  <a:solidFill>
                    <a:srgbClr val="424242"/>
                  </a:solidFill>
                  <a:cs typeface="Arial" panose="020B0604020202020204" pitchFamily="34" charset="0"/>
                </a:rPr>
                <a:t>Değil</a:t>
              </a:r>
            </a:p>
          </p:txBody>
        </p:sp>
      </p:grpSp>
      <p:grpSp>
        <p:nvGrpSpPr>
          <p:cNvPr id="43" name="Grup 42"/>
          <p:cNvGrpSpPr/>
          <p:nvPr/>
        </p:nvGrpSpPr>
        <p:grpSpPr>
          <a:xfrm>
            <a:off x="3854845" y="1877374"/>
            <a:ext cx="1482971" cy="1541003"/>
            <a:chOff x="3854845" y="1877374"/>
            <a:chExt cx="1482971" cy="1541003"/>
          </a:xfrm>
        </p:grpSpPr>
        <p:sp>
          <p:nvSpPr>
            <p:cNvPr id="26" name="Teardrop 25"/>
            <p:cNvSpPr/>
            <p:nvPr/>
          </p:nvSpPr>
          <p:spPr>
            <a:xfrm rot="8228570">
              <a:off x="3854845" y="1877374"/>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p:cNvSpPr txBox="1"/>
            <p:nvPr/>
          </p:nvSpPr>
          <p:spPr>
            <a:xfrm>
              <a:off x="4017869" y="2132856"/>
              <a:ext cx="1147750" cy="830997"/>
            </a:xfrm>
            <a:prstGeom prst="rect">
              <a:avLst/>
            </a:prstGeom>
            <a:noFill/>
          </p:spPr>
          <p:txBody>
            <a:bodyPr wrap="none" rtlCol="0">
              <a:spAutoFit/>
            </a:bodyPr>
            <a:lstStyle/>
            <a:p>
              <a:pPr algn="ctr"/>
              <a:endParaRPr lang="tr-TR" sz="2400" b="1" dirty="0">
                <a:solidFill>
                  <a:srgbClr val="424242"/>
                </a:solidFill>
                <a:cs typeface="Arial" panose="020B0604020202020204" pitchFamily="34" charset="0"/>
              </a:endParaRPr>
            </a:p>
            <a:p>
              <a:pPr algn="ctr"/>
              <a:r>
                <a:rPr lang="tr-TR" sz="2400" b="1" dirty="0">
                  <a:solidFill>
                    <a:srgbClr val="424242"/>
                  </a:solidFill>
                  <a:cs typeface="Arial" panose="020B0604020202020204" pitchFamily="34" charset="0"/>
                </a:rPr>
                <a:t>Haziran</a:t>
              </a:r>
            </a:p>
          </p:txBody>
        </p:sp>
      </p:grpSp>
      <p:grpSp>
        <p:nvGrpSpPr>
          <p:cNvPr id="44" name="Grup 43"/>
          <p:cNvGrpSpPr/>
          <p:nvPr/>
        </p:nvGrpSpPr>
        <p:grpSpPr>
          <a:xfrm>
            <a:off x="6758336" y="1878795"/>
            <a:ext cx="1496062" cy="1598406"/>
            <a:chOff x="6758336" y="1878795"/>
            <a:chExt cx="1496062" cy="1598406"/>
          </a:xfrm>
        </p:grpSpPr>
        <p:sp>
          <p:nvSpPr>
            <p:cNvPr id="27" name="Teardrop 26"/>
            <p:cNvSpPr/>
            <p:nvPr/>
          </p:nvSpPr>
          <p:spPr>
            <a:xfrm rot="8228570">
              <a:off x="6758336" y="1878795"/>
              <a:ext cx="1496062" cy="1534225"/>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6819160" y="2276872"/>
              <a:ext cx="1285608" cy="1200329"/>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 Haziran </a:t>
              </a:r>
            </a:p>
            <a:p>
              <a:pPr algn="ctr"/>
              <a:r>
                <a:rPr lang="tr-TR" sz="2400" b="1" dirty="0">
                  <a:solidFill>
                    <a:srgbClr val="424242"/>
                  </a:solidFill>
                  <a:cs typeface="Arial" panose="020B0604020202020204" pitchFamily="34" charset="0"/>
                </a:rPr>
                <a:t>Ayında</a:t>
              </a:r>
            </a:p>
            <a:p>
              <a:pPr algn="ctr"/>
              <a:endParaRPr lang="tr-TR" sz="2400" b="1" dirty="0">
                <a:solidFill>
                  <a:srgbClr val="424242"/>
                </a:solidFill>
                <a:cs typeface="Arial" panose="020B0604020202020204" pitchFamily="34" charset="0"/>
              </a:endParaRPr>
            </a:p>
          </p:txBody>
        </p:sp>
      </p:grpSp>
      <p:grpSp>
        <p:nvGrpSpPr>
          <p:cNvPr id="45" name="Grup 44"/>
          <p:cNvGrpSpPr/>
          <p:nvPr/>
        </p:nvGrpSpPr>
        <p:grpSpPr>
          <a:xfrm>
            <a:off x="9739512" y="1950688"/>
            <a:ext cx="1390641" cy="1473212"/>
            <a:chOff x="9739512" y="1950688"/>
            <a:chExt cx="1390641" cy="1473212"/>
          </a:xfrm>
        </p:grpSpPr>
        <p:sp>
          <p:nvSpPr>
            <p:cNvPr id="28" name="Teardrop 27"/>
            <p:cNvSpPr/>
            <p:nvPr/>
          </p:nvSpPr>
          <p:spPr>
            <a:xfrm rot="8228570">
              <a:off x="9739512" y="1950688"/>
              <a:ext cx="1390641"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p:cNvSpPr txBox="1"/>
            <p:nvPr/>
          </p:nvSpPr>
          <p:spPr>
            <a:xfrm>
              <a:off x="9840416" y="2276872"/>
              <a:ext cx="1252907" cy="830997"/>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Temmuz</a:t>
              </a:r>
            </a:p>
            <a:p>
              <a:pPr algn="ctr"/>
              <a:r>
                <a:rPr lang="tr-TR" sz="2400" b="1" dirty="0">
                  <a:solidFill>
                    <a:srgbClr val="424242"/>
                  </a:solidFill>
                  <a:cs typeface="Arial" panose="020B0604020202020204" pitchFamily="34" charset="0"/>
                </a:rPr>
                <a:t>Ayında</a:t>
              </a:r>
              <a:endParaRPr lang="vi-VN" sz="2400" b="1" dirty="0">
                <a:solidFill>
                  <a:srgbClr val="424242"/>
                </a:solidFill>
                <a:cs typeface="Arial" panose="020B0604020202020204" pitchFamily="34" charset="0"/>
              </a:endParaRPr>
            </a:p>
          </p:txBody>
        </p:sp>
      </p:grpSp>
      <p:sp>
        <p:nvSpPr>
          <p:cNvPr id="33" name="TextBox 32"/>
          <p:cNvSpPr txBox="1"/>
          <p:nvPr/>
        </p:nvSpPr>
        <p:spPr>
          <a:xfrm>
            <a:off x="983432" y="4573353"/>
            <a:ext cx="1734333" cy="830997"/>
          </a:xfrm>
          <a:prstGeom prst="rect">
            <a:avLst/>
          </a:prstGeom>
          <a:noFill/>
        </p:spPr>
        <p:txBody>
          <a:bodyPr wrap="square" rtlCol="0">
            <a:spAutoFit/>
          </a:bodyPr>
          <a:lstStyle/>
          <a:p>
            <a:pPr algn="ctr"/>
            <a:r>
              <a:rPr lang="tr-TR" sz="2400" b="1" dirty="0">
                <a:solidFill>
                  <a:schemeClr val="accent1">
                    <a:lumMod val="75000"/>
                  </a:schemeClr>
                </a:solidFill>
              </a:rPr>
              <a:t>Sınav Başvurular</a:t>
            </a:r>
            <a:r>
              <a:rPr lang="tr-TR" sz="2400" b="1" dirty="0">
                <a:solidFill>
                  <a:schemeClr val="tx1">
                    <a:lumMod val="65000"/>
                    <a:lumOff val="35000"/>
                  </a:schemeClr>
                </a:solidFill>
              </a:rPr>
              <a:t>ı</a:t>
            </a:r>
            <a:r>
              <a:rPr lang="en-US" sz="2000" dirty="0">
                <a:solidFill>
                  <a:schemeClr val="tx1">
                    <a:lumMod val="65000"/>
                    <a:lumOff val="35000"/>
                  </a:schemeClr>
                </a:solidFill>
              </a:rPr>
              <a:t> </a:t>
            </a:r>
          </a:p>
        </p:txBody>
      </p:sp>
      <p:sp>
        <p:nvSpPr>
          <p:cNvPr id="34" name="TextBox 33"/>
          <p:cNvSpPr txBox="1"/>
          <p:nvPr/>
        </p:nvSpPr>
        <p:spPr>
          <a:xfrm>
            <a:off x="3791744" y="4576370"/>
            <a:ext cx="1536936" cy="830997"/>
          </a:xfrm>
          <a:prstGeom prst="rect">
            <a:avLst/>
          </a:prstGeom>
          <a:noFill/>
        </p:spPr>
        <p:txBody>
          <a:bodyPr wrap="square" rtlCol="0">
            <a:spAutoFit/>
          </a:bodyPr>
          <a:lstStyle/>
          <a:p>
            <a:pPr algn="ctr"/>
            <a:r>
              <a:rPr lang="tr-TR" sz="2400" b="1" dirty="0">
                <a:solidFill>
                  <a:srgbClr val="FF0000"/>
                </a:solidFill>
              </a:rPr>
              <a:t>Sınav Tarihi</a:t>
            </a:r>
            <a:endParaRPr lang="en-US" sz="2400" b="1" dirty="0">
              <a:solidFill>
                <a:srgbClr val="FF0000"/>
              </a:solidFill>
            </a:endParaRPr>
          </a:p>
        </p:txBody>
      </p:sp>
      <p:sp>
        <p:nvSpPr>
          <p:cNvPr id="35" name="TextBox 34"/>
          <p:cNvSpPr txBox="1"/>
          <p:nvPr/>
        </p:nvSpPr>
        <p:spPr>
          <a:xfrm>
            <a:off x="6600056" y="4576370"/>
            <a:ext cx="1973312" cy="1200329"/>
          </a:xfrm>
          <a:prstGeom prst="rect">
            <a:avLst/>
          </a:prstGeom>
          <a:noFill/>
        </p:spPr>
        <p:txBody>
          <a:bodyPr wrap="square" rtlCol="0">
            <a:spAutoFit/>
          </a:bodyPr>
          <a:lstStyle/>
          <a:p>
            <a:pPr algn="ctr"/>
            <a:r>
              <a:rPr lang="tr-TR" sz="2400" b="1" dirty="0">
                <a:solidFill>
                  <a:schemeClr val="accent2">
                    <a:lumMod val="75000"/>
                  </a:schemeClr>
                </a:solidFill>
              </a:rPr>
              <a:t>Sınav Sonucunun Açıklanması</a:t>
            </a:r>
            <a:r>
              <a:rPr lang="en-US" sz="2400" b="1" dirty="0">
                <a:solidFill>
                  <a:schemeClr val="accent2">
                    <a:lumMod val="75000"/>
                  </a:schemeClr>
                </a:solidFill>
              </a:rPr>
              <a:t> </a:t>
            </a:r>
          </a:p>
        </p:txBody>
      </p:sp>
      <p:sp>
        <p:nvSpPr>
          <p:cNvPr id="36" name="TextBox 35"/>
          <p:cNvSpPr txBox="1"/>
          <p:nvPr/>
        </p:nvSpPr>
        <p:spPr>
          <a:xfrm>
            <a:off x="9840416" y="4573353"/>
            <a:ext cx="1418665" cy="830997"/>
          </a:xfrm>
          <a:prstGeom prst="rect">
            <a:avLst/>
          </a:prstGeom>
          <a:noFill/>
        </p:spPr>
        <p:txBody>
          <a:bodyPr wrap="square" rtlCol="0">
            <a:spAutoFit/>
          </a:bodyPr>
          <a:lstStyle/>
          <a:p>
            <a:pPr algn="ctr"/>
            <a:r>
              <a:rPr lang="tr-TR" sz="2400" b="1" dirty="0">
                <a:solidFill>
                  <a:schemeClr val="accent4">
                    <a:lumMod val="75000"/>
                  </a:schemeClr>
                </a:solidFill>
              </a:rPr>
              <a:t>Tercih İşlemleri</a:t>
            </a:r>
            <a:r>
              <a:rPr lang="en-US" sz="2400" b="1" dirty="0">
                <a:solidFill>
                  <a:schemeClr val="accent4">
                    <a:lumMod val="75000"/>
                  </a:schemeClr>
                </a:solidFill>
              </a:rPr>
              <a:t> </a:t>
            </a:r>
          </a:p>
        </p:txBody>
      </p:sp>
    </p:spTree>
    <p:extLst>
      <p:ext uri="{BB962C8B-B14F-4D97-AF65-F5344CB8AC3E}">
        <p14:creationId xmlns:p14="http://schemas.microsoft.com/office/powerpoint/2010/main" val="3198051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fontScale="90000"/>
          </a:bodyPr>
          <a:lstStyle/>
          <a:p>
            <a:r>
              <a:rPr lang="tr-TR" dirty="0" smtClean="0"/>
              <a:t>Fen Yanlışı Çok Olan Öğrencilere Çözüm</a:t>
            </a:r>
            <a:br>
              <a:rPr lang="tr-TR" dirty="0" smtClean="0"/>
            </a:br>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smtClean="0"/>
              <a:t>Deney </a:t>
            </a:r>
            <a:r>
              <a:rPr lang="tr-TR" sz="2800" dirty="0"/>
              <a:t>sorularında bağımlı, bağımsız ve sabit tutulan değişkenleri görsellerden dikkatlice belirledikten sonra şıklar incelenerek zaman kazanılmalı</a:t>
            </a:r>
            <a:r>
              <a:rPr lang="tr-TR" sz="2800" dirty="0" smtClean="0"/>
              <a:t>.</a:t>
            </a:r>
          </a:p>
          <a:p>
            <a:pPr marL="457200" indent="-457200" fontAlgn="base">
              <a:buFontTx/>
              <a:buChar char="-"/>
            </a:pPr>
            <a:endParaRPr lang="tr-TR" sz="2800" dirty="0"/>
          </a:p>
        </p:txBody>
      </p:sp>
    </p:spTree>
    <p:extLst>
      <p:ext uri="{BB962C8B-B14F-4D97-AF65-F5344CB8AC3E}">
        <p14:creationId xmlns:p14="http://schemas.microsoft.com/office/powerpoint/2010/main" val="490791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tr-TR" sz="2800" dirty="0"/>
              <a:t>- Soru kökünde "Yalnızca yukarıdaki düzeneğe, deneye ve görsele bakılarak hangisine ulaşılabilir" ifadesi bulunan</a:t>
            </a:r>
          </a:p>
          <a:p>
            <a:pPr fontAlgn="base"/>
            <a:r>
              <a:rPr lang="tr-TR" sz="2800" dirty="0" smtClean="0"/>
              <a:t>sorularda </a:t>
            </a:r>
            <a:r>
              <a:rPr lang="tr-TR" sz="2800" dirty="0"/>
              <a:t>sıkça hata yapılmakta. Bu tip sorularda bilgilerimizi değil okuduğumuz şıkta verilenleri yukarıdaki deney ya da görselde aramak gerekmekte</a:t>
            </a:r>
            <a:r>
              <a:rPr lang="tr-TR" sz="2800" dirty="0" smtClean="0"/>
              <a:t>.</a:t>
            </a:r>
          </a:p>
          <a:p>
            <a:pPr fontAlgn="base"/>
            <a:endParaRPr lang="tr-TR" sz="2800" dirty="0"/>
          </a:p>
        </p:txBody>
      </p:sp>
    </p:spTree>
    <p:extLst>
      <p:ext uri="{BB962C8B-B14F-4D97-AF65-F5344CB8AC3E}">
        <p14:creationId xmlns:p14="http://schemas.microsoft.com/office/powerpoint/2010/main" val="204318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tr-TR" sz="2800" dirty="0"/>
              <a:t>- Metne bağlı verilen sorularda fen kavramlarına dikkat edilmeli. Örneğin asit ve bazlardan bahsediliyorsa bu konuyla ilgili bilgiler göz önünde bulundurulmalı.</a:t>
            </a:r>
          </a:p>
        </p:txBody>
      </p:sp>
    </p:spTree>
    <p:extLst>
      <p:ext uri="{BB962C8B-B14F-4D97-AF65-F5344CB8AC3E}">
        <p14:creationId xmlns:p14="http://schemas.microsoft.com/office/powerpoint/2010/main" val="1536852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fontScale="90000"/>
          </a:bodyPr>
          <a:lstStyle/>
          <a:p>
            <a:r>
              <a:rPr lang="tr-TR" dirty="0" smtClean="0"/>
              <a:t>İngilizce Yanlışı Çok Olan Öğrencilere Çözüm</a:t>
            </a:r>
            <a:br>
              <a:rPr lang="tr-TR" dirty="0" smtClean="0"/>
            </a:br>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 İngilizce testinde öğrenciler en çok soru köklerini eksik okumalarından dolayı yanlış yapıyorlar. Özellikle soru kökünde "</a:t>
            </a:r>
            <a:r>
              <a:rPr lang="tr-TR" sz="2800" dirty="0" err="1"/>
              <a:t>does</a:t>
            </a:r>
            <a:r>
              <a:rPr lang="tr-TR" sz="2800" dirty="0"/>
              <a:t> not, </a:t>
            </a:r>
            <a:r>
              <a:rPr lang="tr-TR" sz="2800" dirty="0" err="1"/>
              <a:t>cannot</a:t>
            </a:r>
            <a:r>
              <a:rPr lang="tr-TR" sz="2800" dirty="0"/>
              <a:t>, </a:t>
            </a:r>
            <a:r>
              <a:rPr lang="tr-TR" sz="2800" dirty="0" err="1"/>
              <a:t>no</a:t>
            </a:r>
            <a:r>
              <a:rPr lang="tr-TR" sz="2800" dirty="0"/>
              <a:t> </a:t>
            </a:r>
            <a:r>
              <a:rPr lang="tr-TR" sz="2800" dirty="0" err="1"/>
              <a:t>information</a:t>
            </a:r>
            <a:r>
              <a:rPr lang="tr-TR" sz="2800" dirty="0"/>
              <a:t>, </a:t>
            </a:r>
            <a:r>
              <a:rPr lang="tr-TR" sz="2800" dirty="0" err="1"/>
              <a:t>wrong</a:t>
            </a:r>
            <a:r>
              <a:rPr lang="tr-TR" sz="2800" dirty="0"/>
              <a:t>, </a:t>
            </a:r>
            <a:r>
              <a:rPr lang="tr-TR" sz="2800" dirty="0" err="1"/>
              <a:t>false</a:t>
            </a:r>
            <a:r>
              <a:rPr lang="tr-TR" sz="2800" dirty="0"/>
              <a:t>" gibi olumsuzluk ifadelerine dikkat edilmeli.</a:t>
            </a:r>
          </a:p>
        </p:txBody>
      </p:sp>
    </p:spTree>
    <p:extLst>
      <p:ext uri="{BB962C8B-B14F-4D97-AF65-F5344CB8AC3E}">
        <p14:creationId xmlns:p14="http://schemas.microsoft.com/office/powerpoint/2010/main" val="2301690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 Diyalog sorularında, WH ya da YES/NO QUESTION soru türleri dikkatle incelenmeli. Görsel ve paragraf sorularında ise verilen metin, tablo ve görselleri doğru yorumlamak gerekmekte. Verilen bilgi dışında kişisel yorum katılmadan çözülmeli.</a:t>
            </a:r>
          </a:p>
        </p:txBody>
      </p:sp>
    </p:spTree>
    <p:extLst>
      <p:ext uri="{BB962C8B-B14F-4D97-AF65-F5344CB8AC3E}">
        <p14:creationId xmlns:p14="http://schemas.microsoft.com/office/powerpoint/2010/main" val="8868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 Kelimelerin zıt anlamlıları ve eş anlamlıları mutlaka bilinmeli. Verilen sorularda önemli olan kelime veya kelime gruplarının altını çizmeleri öğrencilerin cevaba kolay ulaşmalarını sağlayacaktır.</a:t>
            </a:r>
          </a:p>
        </p:txBody>
      </p:sp>
    </p:spTree>
    <p:extLst>
      <p:ext uri="{BB962C8B-B14F-4D97-AF65-F5344CB8AC3E}">
        <p14:creationId xmlns:p14="http://schemas.microsoft.com/office/powerpoint/2010/main" val="2743315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fontScale="90000"/>
          </a:bodyPr>
          <a:lstStyle/>
          <a:p>
            <a:r>
              <a:rPr lang="tr-TR" dirty="0" smtClean="0"/>
              <a:t>Din kültürü Yanlışı Çok Olan Öğrencilere Çözüm</a:t>
            </a:r>
            <a:br>
              <a:rPr lang="tr-TR" dirty="0" smtClean="0"/>
            </a:br>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 </a:t>
            </a:r>
            <a:r>
              <a:rPr lang="tr-TR" sz="2800" dirty="0" smtClean="0"/>
              <a:t>her </a:t>
            </a:r>
            <a:r>
              <a:rPr lang="tr-TR" sz="2800" dirty="0"/>
              <a:t>ünitede yer alan kavramların çok iyi bilinmesi gerekiyor. Kavramları bilmeyen öğrenci genelde bunların bulunduğu soruları yanlış yapıyor. </a:t>
            </a:r>
          </a:p>
        </p:txBody>
      </p:sp>
    </p:spTree>
    <p:extLst>
      <p:ext uri="{BB962C8B-B14F-4D97-AF65-F5344CB8AC3E}">
        <p14:creationId xmlns:p14="http://schemas.microsoft.com/office/powerpoint/2010/main" val="3283341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Ünitelerde yer alan ayet ve hadislerin konuları iyi tespit edilmeli. Özellikle bu tür sorulara kendi yorumunuzu katmadan, sadece ayette verilen mesaja göre soruyu çözmelisiniz.</a:t>
            </a:r>
          </a:p>
        </p:txBody>
      </p:sp>
    </p:spTree>
    <p:extLst>
      <p:ext uri="{BB962C8B-B14F-4D97-AF65-F5344CB8AC3E}">
        <p14:creationId xmlns:p14="http://schemas.microsoft.com/office/powerpoint/2010/main" val="2949561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a:t>- Ünitelerde yer alan her peygamberi hikayeleriyle hatırlamak gerekli. Peygamberlerin hikayesi bilinmeden sınava girildiğinde bu konudaki bilgilerde karıştırma çok fazla olmakta.</a:t>
            </a:r>
          </a:p>
        </p:txBody>
      </p:sp>
    </p:spTree>
    <p:extLst>
      <p:ext uri="{BB962C8B-B14F-4D97-AF65-F5344CB8AC3E}">
        <p14:creationId xmlns:p14="http://schemas.microsoft.com/office/powerpoint/2010/main" val="1623061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smtClean="0"/>
              <a:t>Sonuç olarak bu bir sınav </a:t>
            </a:r>
          </a:p>
          <a:p>
            <a:pPr marL="457200" indent="-457200" fontAlgn="base">
              <a:buFontTx/>
              <a:buChar char="-"/>
            </a:pPr>
            <a:r>
              <a:rPr lang="tr-TR" sz="2800" dirty="0" smtClean="0"/>
              <a:t>Sonuç nasıl olursa olsun onu sevdiğimizi, değer verdiğimizi söylememiz çok önemlidir.</a:t>
            </a:r>
            <a:endParaRPr lang="tr-TR" sz="2800" dirty="0"/>
          </a:p>
        </p:txBody>
      </p:sp>
    </p:spTree>
    <p:extLst>
      <p:ext uri="{BB962C8B-B14F-4D97-AF65-F5344CB8AC3E}">
        <p14:creationId xmlns:p14="http://schemas.microsoft.com/office/powerpoint/2010/main" val="124784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653656"/>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HANGİ DERSTEN KAÇ SORU ÇIKACAK?</a:t>
            </a:r>
            <a:r>
              <a:rPr lang="vi-VN" dirty="0"/>
              <a:t/>
            </a:r>
            <a:br>
              <a:rPr lang="vi-VN" dirty="0"/>
            </a:br>
            <a:endParaRPr lang="vi-VN" dirty="0"/>
          </a:p>
        </p:txBody>
      </p:sp>
      <p:grpSp>
        <p:nvGrpSpPr>
          <p:cNvPr id="4" name="Group 3"/>
          <p:cNvGrpSpPr/>
          <p:nvPr/>
        </p:nvGrpSpPr>
        <p:grpSpPr>
          <a:xfrm>
            <a:off x="2999656" y="2420888"/>
            <a:ext cx="1512168" cy="1515226"/>
            <a:chOff x="3692576" y="1742634"/>
            <a:chExt cx="2790379" cy="2796023"/>
          </a:xfrm>
        </p:grpSpPr>
        <p:grpSp>
          <p:nvGrpSpPr>
            <p:cNvPr id="5" name="组合 79"/>
            <p:cNvGrpSpPr>
              <a:grpSpLocks/>
            </p:cNvGrpSpPr>
            <p:nvPr/>
          </p:nvGrpSpPr>
          <p:grpSpPr bwMode="auto">
            <a:xfrm>
              <a:off x="3692576" y="1742634"/>
              <a:ext cx="2790379" cy="2796023"/>
              <a:chOff x="6379729" y="2488774"/>
              <a:chExt cx="2513016" cy="2513016"/>
            </a:xfrm>
          </p:grpSpPr>
          <p:sp>
            <p:nvSpPr>
              <p:cNvPr id="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p:cNvSpPr/>
            <p:nvPr/>
          </p:nvSpPr>
          <p:spPr bwMode="auto">
            <a:xfrm>
              <a:off x="4079531" y="2136608"/>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9" name="Group 8"/>
          <p:cNvGrpSpPr/>
          <p:nvPr/>
        </p:nvGrpSpPr>
        <p:grpSpPr>
          <a:xfrm>
            <a:off x="1344991" y="3962607"/>
            <a:ext cx="1512168" cy="1515226"/>
            <a:chOff x="3692576" y="1742634"/>
            <a:chExt cx="2790379" cy="2796023"/>
          </a:xfrm>
        </p:grpSpPr>
        <p:grpSp>
          <p:nvGrpSpPr>
            <p:cNvPr id="10" name="组合 79"/>
            <p:cNvGrpSpPr>
              <a:grpSpLocks/>
            </p:cNvGrpSpPr>
            <p:nvPr/>
          </p:nvGrpSpPr>
          <p:grpSpPr bwMode="auto">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4" name="Group 13"/>
          <p:cNvGrpSpPr/>
          <p:nvPr/>
        </p:nvGrpSpPr>
        <p:grpSpPr>
          <a:xfrm>
            <a:off x="4572384" y="3989100"/>
            <a:ext cx="1512168" cy="1515226"/>
            <a:chOff x="3692576" y="1742634"/>
            <a:chExt cx="2790379" cy="2796023"/>
          </a:xfrm>
        </p:grpSpPr>
        <p:grpSp>
          <p:nvGrpSpPr>
            <p:cNvPr id="15" name="组合 79"/>
            <p:cNvGrpSpPr>
              <a:grpSpLocks/>
            </p:cNvGrpSpPr>
            <p:nvPr/>
          </p:nvGrpSpPr>
          <p:grpSpPr bwMode="auto">
            <a:xfrm>
              <a:off x="3692576" y="1742634"/>
              <a:ext cx="2790379" cy="2796023"/>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9" name="Group 18"/>
          <p:cNvGrpSpPr/>
          <p:nvPr/>
        </p:nvGrpSpPr>
        <p:grpSpPr>
          <a:xfrm>
            <a:off x="7728542" y="3968114"/>
            <a:ext cx="1512168" cy="1515226"/>
            <a:chOff x="3692576" y="1742634"/>
            <a:chExt cx="2790379" cy="2796023"/>
          </a:xfrm>
        </p:grpSpPr>
        <p:grpSp>
          <p:nvGrpSpPr>
            <p:cNvPr id="20"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3"/>
          <p:cNvGrpSpPr/>
          <p:nvPr/>
        </p:nvGrpSpPr>
        <p:grpSpPr>
          <a:xfrm>
            <a:off x="9274334" y="2447381"/>
            <a:ext cx="1512168" cy="1515226"/>
            <a:chOff x="3692576" y="1742634"/>
            <a:chExt cx="2790379" cy="2796023"/>
          </a:xfrm>
        </p:grpSpPr>
        <p:grpSp>
          <p:nvGrpSpPr>
            <p:cNvPr id="25" name="组合 79"/>
            <p:cNvGrpSpPr>
              <a:grpSpLocks/>
            </p:cNvGrpSpPr>
            <p:nvPr/>
          </p:nvGrpSpPr>
          <p:grpSpPr bwMode="auto">
            <a:xfrm>
              <a:off x="3692576" y="1742634"/>
              <a:ext cx="2790379" cy="279602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28"/>
          <p:cNvGrpSpPr/>
          <p:nvPr/>
        </p:nvGrpSpPr>
        <p:grpSpPr>
          <a:xfrm>
            <a:off x="6118176" y="2420888"/>
            <a:ext cx="1512168" cy="1515226"/>
            <a:chOff x="3692576" y="1742634"/>
            <a:chExt cx="2790379" cy="2796023"/>
          </a:xfrm>
        </p:grpSpPr>
        <p:grpSp>
          <p:nvGrpSpPr>
            <p:cNvPr id="30" name="组合 79"/>
            <p:cNvGrpSpPr>
              <a:grpSpLocks/>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cxnSp>
        <p:nvCxnSpPr>
          <p:cNvPr id="34" name="Straight Connector 33"/>
          <p:cNvCxnSpPr>
            <a:stCxn id="13" idx="5"/>
            <a:endCxn id="8" idx="1"/>
          </p:cNvCxnSpPr>
          <p:nvPr/>
        </p:nvCxnSpPr>
        <p:spPr>
          <a:xfrm flipV="1">
            <a:off x="2661543" y="3678638"/>
            <a:ext cx="547789" cy="5414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279996" y="3755868"/>
            <a:ext cx="502086" cy="44479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1"/>
          </p:cNvCxnSpPr>
          <p:nvPr/>
        </p:nvCxnSpPr>
        <p:spPr>
          <a:xfrm flipH="1">
            <a:off x="5810280" y="3678638"/>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977249" y="3713870"/>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425475" y="3724556"/>
            <a:ext cx="512766" cy="45155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3250" y="4258555"/>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0" name="TextBox 39"/>
          <p:cNvSpPr txBox="1"/>
          <p:nvPr/>
        </p:nvSpPr>
        <p:spPr>
          <a:xfrm>
            <a:off x="350791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1" name="TextBox 40"/>
          <p:cNvSpPr txBox="1"/>
          <p:nvPr/>
        </p:nvSpPr>
        <p:spPr>
          <a:xfrm>
            <a:off x="5080643" y="4257759"/>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2" name="TextBox 41"/>
          <p:cNvSpPr txBox="1"/>
          <p:nvPr/>
        </p:nvSpPr>
        <p:spPr>
          <a:xfrm>
            <a:off x="662643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3" name="TextBox 42"/>
          <p:cNvSpPr txBox="1"/>
          <p:nvPr/>
        </p:nvSpPr>
        <p:spPr>
          <a:xfrm>
            <a:off x="8246079" y="4211343"/>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4" name="TextBox 43"/>
          <p:cNvSpPr txBox="1"/>
          <p:nvPr/>
        </p:nvSpPr>
        <p:spPr>
          <a:xfrm>
            <a:off x="9789622" y="2751310"/>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5" name="Rectangle 44"/>
          <p:cNvSpPr/>
          <p:nvPr/>
        </p:nvSpPr>
        <p:spPr>
          <a:xfrm>
            <a:off x="1544557" y="4606004"/>
            <a:ext cx="1094316" cy="400110"/>
          </a:xfrm>
          <a:prstGeom prst="rect">
            <a:avLst/>
          </a:prstGeom>
        </p:spPr>
        <p:txBody>
          <a:bodyPr wrap="square">
            <a:spAutoFit/>
          </a:bodyPr>
          <a:lstStyle/>
          <a:p>
            <a:pPr algn="ctr"/>
            <a:r>
              <a:rPr lang="tr-TR" sz="2000" b="1" dirty="0">
                <a:solidFill>
                  <a:schemeClr val="bg1"/>
                </a:solidFill>
              </a:rPr>
              <a:t>Türkçe</a:t>
            </a:r>
            <a:endParaRPr lang="en-US" sz="2000" b="1" dirty="0">
              <a:solidFill>
                <a:schemeClr val="bg1"/>
              </a:solidFill>
            </a:endParaRPr>
          </a:p>
        </p:txBody>
      </p:sp>
      <p:sp>
        <p:nvSpPr>
          <p:cNvPr id="46" name="Rectangle 45"/>
          <p:cNvSpPr/>
          <p:nvPr/>
        </p:nvSpPr>
        <p:spPr>
          <a:xfrm>
            <a:off x="3195529" y="3090446"/>
            <a:ext cx="1111425" cy="338554"/>
          </a:xfrm>
          <a:prstGeom prst="rect">
            <a:avLst/>
          </a:prstGeom>
        </p:spPr>
        <p:txBody>
          <a:bodyPr wrap="square">
            <a:spAutoFit/>
          </a:bodyPr>
          <a:lstStyle/>
          <a:p>
            <a:pPr algn="ctr"/>
            <a:r>
              <a:rPr lang="tr-TR" sz="1600" b="1" dirty="0">
                <a:solidFill>
                  <a:schemeClr val="bg1"/>
                </a:solidFill>
              </a:rPr>
              <a:t>Matematik</a:t>
            </a:r>
            <a:endParaRPr lang="en-US" sz="1600" b="1" dirty="0">
              <a:solidFill>
                <a:schemeClr val="bg1"/>
              </a:solidFill>
            </a:endParaRPr>
          </a:p>
        </p:txBody>
      </p:sp>
      <p:sp>
        <p:nvSpPr>
          <p:cNvPr id="47" name="Rectangle 46"/>
          <p:cNvSpPr/>
          <p:nvPr/>
        </p:nvSpPr>
        <p:spPr>
          <a:xfrm>
            <a:off x="6340155" y="3067032"/>
            <a:ext cx="1122958" cy="400110"/>
          </a:xfrm>
          <a:prstGeom prst="rect">
            <a:avLst/>
          </a:prstGeom>
        </p:spPr>
        <p:txBody>
          <a:bodyPr wrap="square">
            <a:spAutoFit/>
          </a:bodyPr>
          <a:lstStyle/>
          <a:p>
            <a:pPr algn="ctr"/>
            <a:r>
              <a:rPr lang="tr-TR" sz="1600" b="1" dirty="0">
                <a:solidFill>
                  <a:schemeClr val="bg1"/>
                </a:solidFill>
              </a:rPr>
              <a:t>İ</a:t>
            </a:r>
            <a:r>
              <a:rPr lang="tr-TR" sz="2000" b="1" dirty="0">
                <a:solidFill>
                  <a:schemeClr val="bg1"/>
                </a:solidFill>
              </a:rPr>
              <a:t>n</a:t>
            </a:r>
            <a:r>
              <a:rPr lang="tr-TR" b="1" dirty="0">
                <a:solidFill>
                  <a:schemeClr val="bg1"/>
                </a:solidFill>
              </a:rPr>
              <a:t>kılap  T</a:t>
            </a:r>
            <a:r>
              <a:rPr lang="tr-TR" sz="1600" b="1" dirty="0">
                <a:solidFill>
                  <a:schemeClr val="bg1"/>
                </a:solidFill>
              </a:rPr>
              <a:t>.</a:t>
            </a:r>
            <a:endParaRPr lang="en-US" sz="1600" b="1" dirty="0">
              <a:solidFill>
                <a:schemeClr val="bg1"/>
              </a:solidFill>
            </a:endParaRPr>
          </a:p>
        </p:txBody>
      </p:sp>
      <p:sp>
        <p:nvSpPr>
          <p:cNvPr id="48" name="Rectangle 47"/>
          <p:cNvSpPr/>
          <p:nvPr/>
        </p:nvSpPr>
        <p:spPr>
          <a:xfrm>
            <a:off x="9538188" y="3172906"/>
            <a:ext cx="1094316" cy="400110"/>
          </a:xfrm>
          <a:prstGeom prst="rect">
            <a:avLst/>
          </a:prstGeom>
        </p:spPr>
        <p:txBody>
          <a:bodyPr wrap="square">
            <a:spAutoFit/>
          </a:bodyPr>
          <a:lstStyle/>
          <a:p>
            <a:pPr algn="ctr"/>
            <a:r>
              <a:rPr lang="tr-TR" sz="2000" b="1" dirty="0">
                <a:solidFill>
                  <a:schemeClr val="bg1"/>
                </a:solidFill>
              </a:rPr>
              <a:t>Din K.</a:t>
            </a:r>
            <a:endParaRPr lang="en-US" sz="2000" b="1" dirty="0">
              <a:solidFill>
                <a:schemeClr val="bg1"/>
              </a:solidFill>
            </a:endParaRPr>
          </a:p>
        </p:txBody>
      </p:sp>
      <p:sp>
        <p:nvSpPr>
          <p:cNvPr id="49" name="Rectangle 48"/>
          <p:cNvSpPr/>
          <p:nvPr/>
        </p:nvSpPr>
        <p:spPr>
          <a:xfrm>
            <a:off x="4782025" y="4605208"/>
            <a:ext cx="1094316" cy="369332"/>
          </a:xfrm>
          <a:prstGeom prst="rect">
            <a:avLst/>
          </a:prstGeom>
        </p:spPr>
        <p:txBody>
          <a:bodyPr wrap="square">
            <a:spAutoFit/>
          </a:bodyPr>
          <a:lstStyle/>
          <a:p>
            <a:pPr algn="ctr"/>
            <a:r>
              <a:rPr lang="tr-TR" b="1" dirty="0">
                <a:solidFill>
                  <a:schemeClr val="bg1"/>
                </a:solidFill>
              </a:rPr>
              <a:t>Fen ve T</a:t>
            </a:r>
            <a:r>
              <a:rPr lang="tr-TR" sz="1200" dirty="0">
                <a:solidFill>
                  <a:schemeClr val="bg1"/>
                </a:solidFill>
              </a:rPr>
              <a:t>.</a:t>
            </a:r>
            <a:endParaRPr lang="en-US" sz="1200" dirty="0">
              <a:solidFill>
                <a:schemeClr val="bg1"/>
              </a:solidFill>
            </a:endParaRPr>
          </a:p>
        </p:txBody>
      </p:sp>
      <p:sp>
        <p:nvSpPr>
          <p:cNvPr id="50" name="Rectangle 49"/>
          <p:cNvSpPr/>
          <p:nvPr/>
        </p:nvSpPr>
        <p:spPr>
          <a:xfrm>
            <a:off x="7944497" y="4581128"/>
            <a:ext cx="1094316" cy="646331"/>
          </a:xfrm>
          <a:prstGeom prst="rect">
            <a:avLst/>
          </a:prstGeom>
        </p:spPr>
        <p:txBody>
          <a:bodyPr wrap="square">
            <a:spAutoFit/>
          </a:bodyPr>
          <a:lstStyle/>
          <a:p>
            <a:pPr algn="ctr"/>
            <a:r>
              <a:rPr lang="tr-TR" b="1" dirty="0">
                <a:solidFill>
                  <a:schemeClr val="bg1"/>
                </a:solidFill>
              </a:rPr>
              <a:t>Yabancı Dil</a:t>
            </a:r>
            <a:endParaRPr lang="en-US" b="1" dirty="0">
              <a:solidFill>
                <a:schemeClr val="bg1"/>
              </a:solidFill>
            </a:endParaRPr>
          </a:p>
        </p:txBody>
      </p:sp>
    </p:spTree>
    <p:extLst>
      <p:ext uri="{BB962C8B-B14F-4D97-AF65-F5344CB8AC3E}">
        <p14:creationId xmlns:p14="http://schemas.microsoft.com/office/powerpoint/2010/main" val="3860561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1000" fill="hold"/>
                                        <p:tgtEl>
                                          <p:spTgt spid="46"/>
                                        </p:tgtEl>
                                        <p:attrNameLst>
                                          <p:attrName>ppt_w</p:attrName>
                                        </p:attrNameLst>
                                      </p:cBhvr>
                                      <p:tavLst>
                                        <p:tav tm="0">
                                          <p:val>
                                            <p:fltVal val="0"/>
                                          </p:val>
                                        </p:tav>
                                        <p:tav tm="100000">
                                          <p:val>
                                            <p:strVal val="#ppt_w"/>
                                          </p:val>
                                        </p:tav>
                                      </p:tavLst>
                                    </p:anim>
                                    <p:anim calcmode="lin" valueType="num">
                                      <p:cBhvr>
                                        <p:cTn id="37" dur="1000" fill="hold"/>
                                        <p:tgtEl>
                                          <p:spTgt spid="46"/>
                                        </p:tgtEl>
                                        <p:attrNameLst>
                                          <p:attrName>ppt_h</p:attrName>
                                        </p:attrNameLst>
                                      </p:cBhvr>
                                      <p:tavLst>
                                        <p:tav tm="0">
                                          <p:val>
                                            <p:fltVal val="0"/>
                                          </p:val>
                                        </p:tav>
                                        <p:tav tm="100000">
                                          <p:val>
                                            <p:strVal val="#ppt_h"/>
                                          </p:val>
                                        </p:tav>
                                      </p:tavLst>
                                    </p:anim>
                                    <p:anim calcmode="lin" valueType="num">
                                      <p:cBhvr>
                                        <p:cTn id="38" dur="1000" fill="hold"/>
                                        <p:tgtEl>
                                          <p:spTgt spid="46"/>
                                        </p:tgtEl>
                                        <p:attrNameLst>
                                          <p:attrName>style.rotation</p:attrName>
                                        </p:attrNameLst>
                                      </p:cBhvr>
                                      <p:tavLst>
                                        <p:tav tm="0">
                                          <p:val>
                                            <p:fltVal val="90"/>
                                          </p:val>
                                        </p:tav>
                                        <p:tav tm="100000">
                                          <p:val>
                                            <p:fltVal val="0"/>
                                          </p:val>
                                        </p:tav>
                                      </p:tavLst>
                                    </p:anim>
                                    <p:animEffect transition="in" filter="fade">
                                      <p:cBhvr>
                                        <p:cTn id="39" dur="1000"/>
                                        <p:tgtEl>
                                          <p:spTgt spid="4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90"/>
                                          </p:val>
                                        </p:tav>
                                        <p:tav tm="100000">
                                          <p:val>
                                            <p:fltVal val="0"/>
                                          </p:val>
                                        </p:tav>
                                      </p:tavLst>
                                    </p:anim>
                                    <p:animEffect transition="in" filter="fade">
                                      <p:cBhvr>
                                        <p:cTn id="62" dur="1000"/>
                                        <p:tgtEl>
                                          <p:spTgt spid="4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fltVal val="0"/>
                                          </p:val>
                                        </p:tav>
                                        <p:tav tm="100000">
                                          <p:val>
                                            <p:strVal val="#ppt_w"/>
                                          </p:val>
                                        </p:tav>
                                      </p:tavLst>
                                    </p:anim>
                                    <p:anim calcmode="lin" valueType="num">
                                      <p:cBhvr>
                                        <p:cTn id="66" dur="1000" fill="hold"/>
                                        <p:tgtEl>
                                          <p:spTgt spid="41"/>
                                        </p:tgtEl>
                                        <p:attrNameLst>
                                          <p:attrName>ppt_h</p:attrName>
                                        </p:attrNameLst>
                                      </p:cBhvr>
                                      <p:tavLst>
                                        <p:tav tm="0">
                                          <p:val>
                                            <p:fltVal val="0"/>
                                          </p:val>
                                        </p:tav>
                                        <p:tav tm="100000">
                                          <p:val>
                                            <p:strVal val="#ppt_h"/>
                                          </p:val>
                                        </p:tav>
                                      </p:tavLst>
                                    </p:anim>
                                    <p:anim calcmode="lin" valueType="num">
                                      <p:cBhvr>
                                        <p:cTn id="67" dur="1000" fill="hold"/>
                                        <p:tgtEl>
                                          <p:spTgt spid="41"/>
                                        </p:tgtEl>
                                        <p:attrNameLst>
                                          <p:attrName>style.rotation</p:attrName>
                                        </p:attrNameLst>
                                      </p:cBhvr>
                                      <p:tavLst>
                                        <p:tav tm="0">
                                          <p:val>
                                            <p:fltVal val="90"/>
                                          </p:val>
                                        </p:tav>
                                        <p:tav tm="100000">
                                          <p:val>
                                            <p:fltVal val="0"/>
                                          </p:val>
                                        </p:tav>
                                      </p:tavLst>
                                    </p:anim>
                                    <p:animEffect transition="in" filter="fade">
                                      <p:cBhvr>
                                        <p:cTn id="68" dur="1000"/>
                                        <p:tgtEl>
                                          <p:spTgt spid="4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style.rotation</p:attrName>
                                        </p:attrNameLst>
                                      </p:cBhvr>
                                      <p:tavLst>
                                        <p:tav tm="0">
                                          <p:val>
                                            <p:fltVal val="90"/>
                                          </p:val>
                                        </p:tav>
                                        <p:tav tm="100000">
                                          <p:val>
                                            <p:fltVal val="0"/>
                                          </p:val>
                                        </p:tav>
                                      </p:tavLst>
                                    </p:anim>
                                    <p:animEffect transition="in" filter="fade">
                                      <p:cBhvr>
                                        <p:cTn id="79" dur="1000"/>
                                        <p:tgtEl>
                                          <p:spTgt spid="29"/>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1000" fill="hold"/>
                                        <p:tgtEl>
                                          <p:spTgt spid="47"/>
                                        </p:tgtEl>
                                        <p:attrNameLst>
                                          <p:attrName>ppt_w</p:attrName>
                                        </p:attrNameLst>
                                      </p:cBhvr>
                                      <p:tavLst>
                                        <p:tav tm="0">
                                          <p:val>
                                            <p:fltVal val="0"/>
                                          </p:val>
                                        </p:tav>
                                        <p:tav tm="100000">
                                          <p:val>
                                            <p:strVal val="#ppt_w"/>
                                          </p:val>
                                        </p:tav>
                                      </p:tavLst>
                                    </p:anim>
                                    <p:anim calcmode="lin" valueType="num">
                                      <p:cBhvr>
                                        <p:cTn id="83" dur="1000" fill="hold"/>
                                        <p:tgtEl>
                                          <p:spTgt spid="47"/>
                                        </p:tgtEl>
                                        <p:attrNameLst>
                                          <p:attrName>ppt_h</p:attrName>
                                        </p:attrNameLst>
                                      </p:cBhvr>
                                      <p:tavLst>
                                        <p:tav tm="0">
                                          <p:val>
                                            <p:fltVal val="0"/>
                                          </p:val>
                                        </p:tav>
                                        <p:tav tm="100000">
                                          <p:val>
                                            <p:strVal val="#ppt_h"/>
                                          </p:val>
                                        </p:tav>
                                      </p:tavLst>
                                    </p:anim>
                                    <p:anim calcmode="lin" valueType="num">
                                      <p:cBhvr>
                                        <p:cTn id="84" dur="1000" fill="hold"/>
                                        <p:tgtEl>
                                          <p:spTgt spid="47"/>
                                        </p:tgtEl>
                                        <p:attrNameLst>
                                          <p:attrName>style.rotation</p:attrName>
                                        </p:attrNameLst>
                                      </p:cBhvr>
                                      <p:tavLst>
                                        <p:tav tm="0">
                                          <p:val>
                                            <p:fltVal val="90"/>
                                          </p:val>
                                        </p:tav>
                                        <p:tav tm="100000">
                                          <p:val>
                                            <p:fltVal val="0"/>
                                          </p:val>
                                        </p:tav>
                                      </p:tavLst>
                                    </p:anim>
                                    <p:animEffect transition="in" filter="fade">
                                      <p:cBhvr>
                                        <p:cTn id="85" dur="1000"/>
                                        <p:tgtEl>
                                          <p:spTgt spid="4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fltVal val="0"/>
                                          </p:val>
                                        </p:tav>
                                        <p:tav tm="100000">
                                          <p:val>
                                            <p:strVal val="#ppt_w"/>
                                          </p:val>
                                        </p:tav>
                                      </p:tavLst>
                                    </p:anim>
                                    <p:anim calcmode="lin" valueType="num">
                                      <p:cBhvr>
                                        <p:cTn id="112" dur="1000" fill="hold"/>
                                        <p:tgtEl>
                                          <p:spTgt spid="43"/>
                                        </p:tgtEl>
                                        <p:attrNameLst>
                                          <p:attrName>ppt_h</p:attrName>
                                        </p:attrNameLst>
                                      </p:cBhvr>
                                      <p:tavLst>
                                        <p:tav tm="0">
                                          <p:val>
                                            <p:fltVal val="0"/>
                                          </p:val>
                                        </p:tav>
                                        <p:tav tm="100000">
                                          <p:val>
                                            <p:strVal val="#ppt_h"/>
                                          </p:val>
                                        </p:tav>
                                      </p:tavLst>
                                    </p:anim>
                                    <p:anim calcmode="lin" valueType="num">
                                      <p:cBhvr>
                                        <p:cTn id="113" dur="1000" fill="hold"/>
                                        <p:tgtEl>
                                          <p:spTgt spid="43"/>
                                        </p:tgtEl>
                                        <p:attrNameLst>
                                          <p:attrName>style.rotation</p:attrName>
                                        </p:attrNameLst>
                                      </p:cBhvr>
                                      <p:tavLst>
                                        <p:tav tm="0">
                                          <p:val>
                                            <p:fltVal val="90"/>
                                          </p:val>
                                        </p:tav>
                                        <p:tav tm="100000">
                                          <p:val>
                                            <p:fltVal val="0"/>
                                          </p:val>
                                        </p:tav>
                                      </p:tavLst>
                                    </p:anim>
                                    <p:animEffect transition="in" filter="fade">
                                      <p:cBhvr>
                                        <p:cTn id="114" dur="1000"/>
                                        <p:tgtEl>
                                          <p:spTgt spid="43"/>
                                        </p:tgtEl>
                                      </p:cBhvr>
                                    </p:animEffect>
                                  </p:childTnLst>
                                </p:cTn>
                              </p:par>
                            </p:childTnLst>
                          </p:cTn>
                        </p:par>
                        <p:par>
                          <p:cTn id="115" fill="hold">
                            <p:stCondLst>
                              <p:cond delay="7000"/>
                            </p:stCondLst>
                            <p:childTnLst>
                              <p:par>
                                <p:cTn id="116" presetID="22" presetClass="entr" presetSubtype="4"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7500"/>
                            </p:stCondLst>
                            <p:childTnLst>
                              <p:par>
                                <p:cTn id="120" presetID="3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fltVal val="0"/>
                                          </p:val>
                                        </p:tav>
                                        <p:tav tm="100000">
                                          <p:val>
                                            <p:strVal val="#ppt_w"/>
                                          </p:val>
                                        </p:tav>
                                      </p:tavLst>
                                    </p:anim>
                                    <p:anim calcmode="lin" valueType="num">
                                      <p:cBhvr>
                                        <p:cTn id="123" dur="1000" fill="hold"/>
                                        <p:tgtEl>
                                          <p:spTgt spid="24"/>
                                        </p:tgtEl>
                                        <p:attrNameLst>
                                          <p:attrName>ppt_h</p:attrName>
                                        </p:attrNameLst>
                                      </p:cBhvr>
                                      <p:tavLst>
                                        <p:tav tm="0">
                                          <p:val>
                                            <p:fltVal val="0"/>
                                          </p:val>
                                        </p:tav>
                                        <p:tav tm="100000">
                                          <p:val>
                                            <p:strVal val="#ppt_h"/>
                                          </p:val>
                                        </p:tav>
                                      </p:tavLst>
                                    </p:anim>
                                    <p:anim calcmode="lin" valueType="num">
                                      <p:cBhvr>
                                        <p:cTn id="124" dur="1000" fill="hold"/>
                                        <p:tgtEl>
                                          <p:spTgt spid="24"/>
                                        </p:tgtEl>
                                        <p:attrNameLst>
                                          <p:attrName>style.rotation</p:attrName>
                                        </p:attrNameLst>
                                      </p:cBhvr>
                                      <p:tavLst>
                                        <p:tav tm="0">
                                          <p:val>
                                            <p:fltVal val="90"/>
                                          </p:val>
                                        </p:tav>
                                        <p:tav tm="100000">
                                          <p:val>
                                            <p:fltVal val="0"/>
                                          </p:val>
                                        </p:tav>
                                      </p:tavLst>
                                    </p:anim>
                                    <p:animEffect transition="in" filter="fade">
                                      <p:cBhvr>
                                        <p:cTn id="125" dur="1000"/>
                                        <p:tgtEl>
                                          <p:spTgt spid="24"/>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1000" fill="hold"/>
                                        <p:tgtEl>
                                          <p:spTgt spid="44"/>
                                        </p:tgtEl>
                                        <p:attrNameLst>
                                          <p:attrName>ppt_w</p:attrName>
                                        </p:attrNameLst>
                                      </p:cBhvr>
                                      <p:tavLst>
                                        <p:tav tm="0">
                                          <p:val>
                                            <p:fltVal val="0"/>
                                          </p:val>
                                        </p:tav>
                                        <p:tav tm="100000">
                                          <p:val>
                                            <p:strVal val="#ppt_w"/>
                                          </p:val>
                                        </p:tav>
                                      </p:tavLst>
                                    </p:anim>
                                    <p:anim calcmode="lin" valueType="num">
                                      <p:cBhvr>
                                        <p:cTn id="129" dur="1000" fill="hold"/>
                                        <p:tgtEl>
                                          <p:spTgt spid="44"/>
                                        </p:tgtEl>
                                        <p:attrNameLst>
                                          <p:attrName>ppt_h</p:attrName>
                                        </p:attrNameLst>
                                      </p:cBhvr>
                                      <p:tavLst>
                                        <p:tav tm="0">
                                          <p:val>
                                            <p:fltVal val="0"/>
                                          </p:val>
                                        </p:tav>
                                        <p:tav tm="100000">
                                          <p:val>
                                            <p:strVal val="#ppt_h"/>
                                          </p:val>
                                        </p:tav>
                                      </p:tavLst>
                                    </p:anim>
                                    <p:anim calcmode="lin" valueType="num">
                                      <p:cBhvr>
                                        <p:cTn id="130" dur="1000" fill="hold"/>
                                        <p:tgtEl>
                                          <p:spTgt spid="44"/>
                                        </p:tgtEl>
                                        <p:attrNameLst>
                                          <p:attrName>style.rotation</p:attrName>
                                        </p:attrNameLst>
                                      </p:cBhvr>
                                      <p:tavLst>
                                        <p:tav tm="0">
                                          <p:val>
                                            <p:fltVal val="90"/>
                                          </p:val>
                                        </p:tav>
                                        <p:tav tm="100000">
                                          <p:val>
                                            <p:fltVal val="0"/>
                                          </p:val>
                                        </p:tav>
                                      </p:tavLst>
                                    </p:anim>
                                    <p:animEffect transition="in" filter="fade">
                                      <p:cBhvr>
                                        <p:cTn id="131" dur="1000"/>
                                        <p:tgtEl>
                                          <p:spTgt spid="44"/>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1000" fill="hold"/>
                                        <p:tgtEl>
                                          <p:spTgt spid="48"/>
                                        </p:tgtEl>
                                        <p:attrNameLst>
                                          <p:attrName>ppt_w</p:attrName>
                                        </p:attrNameLst>
                                      </p:cBhvr>
                                      <p:tavLst>
                                        <p:tav tm="0">
                                          <p:val>
                                            <p:fltVal val="0"/>
                                          </p:val>
                                        </p:tav>
                                        <p:tav tm="100000">
                                          <p:val>
                                            <p:strVal val="#ppt_w"/>
                                          </p:val>
                                        </p:tav>
                                      </p:tavLst>
                                    </p:anim>
                                    <p:anim calcmode="lin" valueType="num">
                                      <p:cBhvr>
                                        <p:cTn id="135" dur="1000" fill="hold"/>
                                        <p:tgtEl>
                                          <p:spTgt spid="48"/>
                                        </p:tgtEl>
                                        <p:attrNameLst>
                                          <p:attrName>ppt_h</p:attrName>
                                        </p:attrNameLst>
                                      </p:cBhvr>
                                      <p:tavLst>
                                        <p:tav tm="0">
                                          <p:val>
                                            <p:fltVal val="0"/>
                                          </p:val>
                                        </p:tav>
                                        <p:tav tm="100000">
                                          <p:val>
                                            <p:strVal val="#ppt_h"/>
                                          </p:val>
                                        </p:tav>
                                      </p:tavLst>
                                    </p:anim>
                                    <p:anim calcmode="lin" valueType="num">
                                      <p:cBhvr>
                                        <p:cTn id="136" dur="1000" fill="hold"/>
                                        <p:tgtEl>
                                          <p:spTgt spid="48"/>
                                        </p:tgtEl>
                                        <p:attrNameLst>
                                          <p:attrName>style.rotation</p:attrName>
                                        </p:attrNameLst>
                                      </p:cBhvr>
                                      <p:tavLst>
                                        <p:tav tm="0">
                                          <p:val>
                                            <p:fltVal val="90"/>
                                          </p:val>
                                        </p:tav>
                                        <p:tav tm="100000">
                                          <p:val>
                                            <p:fltVal val="0"/>
                                          </p:val>
                                        </p:tav>
                                      </p:tavLst>
                                    </p:anim>
                                    <p:animEffect transition="in" filter="fade">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base">
              <a:buFontTx/>
              <a:buChar char="-"/>
            </a:pPr>
            <a:r>
              <a:rPr lang="tr-TR" sz="2800" dirty="0" smtClean="0"/>
              <a:t>Her biri eşsiz bir hazine olan çocuklarımızı kendi kapasite ve yetenekleri doğrultusunda mutlu ve başarılı ve ahlaklı olarak yetiştirelim.</a:t>
            </a:r>
            <a:endParaRPr lang="tr-TR" sz="2800" dirty="0"/>
          </a:p>
        </p:txBody>
      </p:sp>
    </p:spTree>
    <p:extLst>
      <p:ext uri="{BB962C8B-B14F-4D97-AF65-F5344CB8AC3E}">
        <p14:creationId xmlns:p14="http://schemas.microsoft.com/office/powerpoint/2010/main" val="2411942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84" y="320774"/>
            <a:ext cx="8534400" cy="1507067"/>
          </a:xfrm>
        </p:spPr>
        <p:txBody>
          <a:bodyPr>
            <a:normAutofit/>
          </a:bodyPr>
          <a:lstStyle/>
          <a:p>
            <a:endParaRPr lang="tr-TR" dirty="0"/>
          </a:p>
        </p:txBody>
      </p:sp>
      <p:sp>
        <p:nvSpPr>
          <p:cNvPr id="3" name="Unvan 1"/>
          <p:cNvSpPr txBox="1">
            <a:spLocks/>
          </p:cNvSpPr>
          <p:nvPr/>
        </p:nvSpPr>
        <p:spPr>
          <a:xfrm>
            <a:off x="1147163" y="283681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fontAlgn="base">
              <a:buFontTx/>
              <a:buChar char="-"/>
            </a:pPr>
            <a:r>
              <a:rPr lang="tr-TR" sz="2800" dirty="0" smtClean="0"/>
              <a:t>Katılımınız VE Dinlediğiniz için </a:t>
            </a:r>
          </a:p>
          <a:p>
            <a:pPr marL="457200" indent="-457200" algn="ctr" fontAlgn="base">
              <a:buFontTx/>
              <a:buChar char="-"/>
            </a:pPr>
            <a:r>
              <a:rPr lang="tr-TR" sz="2800" dirty="0" smtClean="0"/>
              <a:t>teşekkür ederim</a:t>
            </a:r>
            <a:endParaRPr lang="tr-TR" sz="2800" dirty="0"/>
          </a:p>
        </p:txBody>
      </p:sp>
    </p:spTree>
    <p:extLst>
      <p:ext uri="{BB962C8B-B14F-4D97-AF65-F5344CB8AC3E}">
        <p14:creationId xmlns:p14="http://schemas.microsoft.com/office/powerpoint/2010/main" val="374177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TESTLERİN KATSAYILARI?</a:t>
            </a:r>
            <a:r>
              <a:rPr lang="en-US" dirty="0"/>
              <a:t/>
            </a:r>
            <a:br>
              <a:rPr lang="en-US" dirty="0"/>
            </a:br>
            <a:endParaRPr lang="vi-VN" dirty="0"/>
          </a:p>
        </p:txBody>
      </p:sp>
      <p:sp>
        <p:nvSpPr>
          <p:cNvPr id="16" name="15 Akış Çizelgesi: Öteki İşlem"/>
          <p:cNvSpPr/>
          <p:nvPr/>
        </p:nvSpPr>
        <p:spPr>
          <a:xfrm>
            <a:off x="335360" y="2204864"/>
            <a:ext cx="504056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TÜRKÇE</a:t>
            </a:r>
          </a:p>
        </p:txBody>
      </p:sp>
      <p:sp>
        <p:nvSpPr>
          <p:cNvPr id="17" name="16 Akış Çizelgesi: Öteki İşlem"/>
          <p:cNvSpPr/>
          <p:nvPr/>
        </p:nvSpPr>
        <p:spPr>
          <a:xfrm>
            <a:off x="335360" y="3356992"/>
            <a:ext cx="50405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MATEMATİK</a:t>
            </a:r>
          </a:p>
        </p:txBody>
      </p:sp>
      <p:sp>
        <p:nvSpPr>
          <p:cNvPr id="18" name="17 Akış Çizelgesi: Öteki İşlem"/>
          <p:cNvSpPr/>
          <p:nvPr/>
        </p:nvSpPr>
        <p:spPr>
          <a:xfrm>
            <a:off x="407368" y="4509120"/>
            <a:ext cx="5040560"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FEN VE TEKNOLOJİ</a:t>
            </a:r>
          </a:p>
        </p:txBody>
      </p:sp>
      <p:sp>
        <p:nvSpPr>
          <p:cNvPr id="19" name="18 Akış Çizelgesi: Öteki İşlem"/>
          <p:cNvSpPr/>
          <p:nvPr/>
        </p:nvSpPr>
        <p:spPr>
          <a:xfrm>
            <a:off x="6744072" y="2276872"/>
            <a:ext cx="3456384"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İNKILÂP TARİHİ</a:t>
            </a:r>
          </a:p>
        </p:txBody>
      </p:sp>
      <p:sp>
        <p:nvSpPr>
          <p:cNvPr id="20" name="19 Akış Çizelgesi: Öteki İşlem"/>
          <p:cNvSpPr/>
          <p:nvPr/>
        </p:nvSpPr>
        <p:spPr>
          <a:xfrm>
            <a:off x="6744072" y="3356992"/>
            <a:ext cx="3456384"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DİN KÜLTÜRÜ</a:t>
            </a:r>
          </a:p>
        </p:txBody>
      </p:sp>
      <p:sp>
        <p:nvSpPr>
          <p:cNvPr id="21" name="20 Akış Çizelgesi: Öteki İşlem"/>
          <p:cNvSpPr/>
          <p:nvPr/>
        </p:nvSpPr>
        <p:spPr>
          <a:xfrm>
            <a:off x="6744072" y="4581128"/>
            <a:ext cx="3528392"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YABANCI DİL</a:t>
            </a:r>
          </a:p>
        </p:txBody>
      </p:sp>
      <p:sp>
        <p:nvSpPr>
          <p:cNvPr id="22" name="21 Oval"/>
          <p:cNvSpPr/>
          <p:nvPr/>
        </p:nvSpPr>
        <p:spPr>
          <a:xfrm>
            <a:off x="4655840" y="220486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3" name="22 Oval"/>
          <p:cNvSpPr/>
          <p:nvPr/>
        </p:nvSpPr>
        <p:spPr>
          <a:xfrm>
            <a:off x="4727848"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4" name="23 Oval"/>
          <p:cNvSpPr/>
          <p:nvPr/>
        </p:nvSpPr>
        <p:spPr>
          <a:xfrm>
            <a:off x="4727848" y="4509120"/>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5" name="24 Oval"/>
          <p:cNvSpPr/>
          <p:nvPr/>
        </p:nvSpPr>
        <p:spPr>
          <a:xfrm>
            <a:off x="9480376" y="227687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6" name="25 Oval"/>
          <p:cNvSpPr/>
          <p:nvPr/>
        </p:nvSpPr>
        <p:spPr>
          <a:xfrm>
            <a:off x="9480376"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7" name="26 Oval"/>
          <p:cNvSpPr/>
          <p:nvPr/>
        </p:nvSpPr>
        <p:spPr>
          <a:xfrm>
            <a:off x="9552384" y="4581128"/>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Tree>
    <p:extLst>
      <p:ext uri="{BB962C8B-B14F-4D97-AF65-F5344CB8AC3E}">
        <p14:creationId xmlns:p14="http://schemas.microsoft.com/office/powerpoint/2010/main" val="16567931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3600400" cy="4896544"/>
          </a:xfrm>
          <a:prstGeom prst="rect">
            <a:avLst/>
          </a:prstGeom>
          <a:pattFill prst="pct30">
            <a:fgClr>
              <a:srgbClr val="FB85D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SORULAR NASIL OLACAK?</a:t>
            </a:r>
            <a:r>
              <a:rPr lang="en-US" dirty="0"/>
              <a:t/>
            </a:r>
            <a:br>
              <a:rPr lang="en-US" dirty="0"/>
            </a:br>
            <a:endParaRPr lang="vi-VN" dirty="0"/>
          </a:p>
        </p:txBody>
      </p:sp>
      <p:sp>
        <p:nvSpPr>
          <p:cNvPr id="8" name="Title 13"/>
          <p:cNvSpPr txBox="1">
            <a:spLocks/>
          </p:cNvSpPr>
          <p:nvPr/>
        </p:nvSpPr>
        <p:spPr>
          <a:xfrm>
            <a:off x="4799856" y="1687024"/>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5">
                    <a:lumMod val="75000"/>
                  </a:schemeClr>
                </a:solidFill>
                <a:latin typeface="+mj-lt"/>
                <a:ea typeface="Roboto Condensed" panose="02000000000000000000" pitchFamily="2" charset="0"/>
              </a:rPr>
              <a:t>Sorular çoktan seçmeli TEST şeklinde  olacak.</a:t>
            </a:r>
            <a:endParaRPr lang="en-US" sz="4000" b="1" i="1" dirty="0">
              <a:solidFill>
                <a:schemeClr val="accent5">
                  <a:lumMod val="75000"/>
                </a:schemeClr>
              </a:solidFill>
              <a:latin typeface="+mj-lt"/>
              <a:ea typeface="Roboto Condensed" panose="02000000000000000000" pitchFamily="2" charset="0"/>
            </a:endParaRPr>
          </a:p>
        </p:txBody>
      </p:sp>
      <p:grpSp>
        <p:nvGrpSpPr>
          <p:cNvPr id="47" name="Grup 46"/>
          <p:cNvGrpSpPr/>
          <p:nvPr/>
        </p:nvGrpSpPr>
        <p:grpSpPr>
          <a:xfrm>
            <a:off x="623392" y="1938536"/>
            <a:ext cx="936104" cy="4277072"/>
            <a:chOff x="623392" y="1938536"/>
            <a:chExt cx="936104" cy="4277072"/>
          </a:xfrm>
        </p:grpSpPr>
        <p:sp>
          <p:nvSpPr>
            <p:cNvPr id="4" name="Oval 3"/>
            <p:cNvSpPr/>
            <p:nvPr/>
          </p:nvSpPr>
          <p:spPr>
            <a:xfrm>
              <a:off x="623392" y="3018656"/>
              <a:ext cx="914400" cy="914400"/>
            </a:xfrm>
            <a:prstGeom prst="ellipse">
              <a:avLst/>
            </a:prstGeom>
            <a:ln w="76200"/>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39" name="Oval 38"/>
            <p:cNvSpPr/>
            <p:nvPr/>
          </p:nvSpPr>
          <p:spPr>
            <a:xfrm>
              <a:off x="645096" y="1938536"/>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0" name="Oval 39"/>
            <p:cNvSpPr/>
            <p:nvPr/>
          </p:nvSpPr>
          <p:spPr>
            <a:xfrm>
              <a:off x="645096" y="4149080"/>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1" name="Oval 40"/>
            <p:cNvSpPr/>
            <p:nvPr/>
          </p:nvSpPr>
          <p:spPr>
            <a:xfrm>
              <a:off x="645096" y="5301208"/>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grpSp>
      <p:sp>
        <p:nvSpPr>
          <p:cNvPr id="42" name="Dikdörtgen 41"/>
          <p:cNvSpPr/>
          <p:nvPr/>
        </p:nvSpPr>
        <p:spPr>
          <a:xfrm>
            <a:off x="1847528" y="1929606"/>
            <a:ext cx="611065"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43" name="Dikdörtgen 42"/>
          <p:cNvSpPr/>
          <p:nvPr/>
        </p:nvSpPr>
        <p:spPr>
          <a:xfrm>
            <a:off x="1847528" y="304186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4" name="Dikdörtgen 43"/>
          <p:cNvSpPr/>
          <p:nvPr/>
        </p:nvSpPr>
        <p:spPr>
          <a:xfrm>
            <a:off x="1847528" y="416185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45" name="Dikdörtgen 44"/>
          <p:cNvSpPr/>
          <p:nvPr/>
        </p:nvSpPr>
        <p:spPr>
          <a:xfrm>
            <a:off x="1847528" y="5241974"/>
            <a:ext cx="62068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4" name="Title 13"/>
          <p:cNvSpPr txBox="1">
            <a:spLocks/>
          </p:cNvSpPr>
          <p:nvPr/>
        </p:nvSpPr>
        <p:spPr>
          <a:xfrm>
            <a:off x="4799856" y="3730967"/>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3">
                    <a:lumMod val="75000"/>
                  </a:schemeClr>
                </a:solidFill>
                <a:latin typeface="+mj-lt"/>
                <a:ea typeface="Roboto Condensed" panose="02000000000000000000" pitchFamily="2" charset="0"/>
              </a:rPr>
              <a:t>3 yanlış cevap 1 Doğruyu götürecek.</a:t>
            </a:r>
            <a:endParaRPr lang="en-US" sz="4000" b="1" i="1" dirty="0">
              <a:solidFill>
                <a:schemeClr val="accent3">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486283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par>
                          <p:cTn id="38" fill="hold">
                            <p:stCondLst>
                              <p:cond delay="5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P spid="42" grpId="0"/>
      <p:bldP spid="43" grpId="0"/>
      <p:bldP spid="44" grpId="0"/>
      <p:bldP spid="4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 SÜRESİ VE BAŞLAMA SAATİ?</a:t>
            </a:r>
            <a:r>
              <a:rPr lang="en-US" dirty="0"/>
              <a:t/>
            </a:r>
            <a:br>
              <a:rPr lang="en-US" dirty="0"/>
            </a:br>
            <a:endParaRPr lang="vi-VN" dirty="0"/>
          </a:p>
        </p:txBody>
      </p:sp>
      <p:pic>
        <p:nvPicPr>
          <p:cNvPr id="1027" name="Picture 3" descr="C:\Users\muhammed\Desktop\ata deneme sınavı nisan\images.png"/>
          <p:cNvPicPr>
            <a:picLocks noChangeAspect="1" noChangeArrowheads="1"/>
          </p:cNvPicPr>
          <p:nvPr/>
        </p:nvPicPr>
        <p:blipFill>
          <a:blip r:embed="rId2" cstate="print"/>
          <a:srcRect/>
          <a:stretch>
            <a:fillRect/>
          </a:stretch>
        </p:blipFill>
        <p:spPr bwMode="auto">
          <a:xfrm>
            <a:off x="479376" y="1844824"/>
            <a:ext cx="2736304" cy="3183584"/>
          </a:xfrm>
          <a:prstGeom prst="rect">
            <a:avLst/>
          </a:prstGeom>
          <a:noFill/>
        </p:spPr>
      </p:pic>
      <p:graphicFrame>
        <p:nvGraphicFramePr>
          <p:cNvPr id="8" name="7 Tablo"/>
          <p:cNvGraphicFramePr>
            <a:graphicFrameLocks noGrp="1"/>
          </p:cNvGraphicFramePr>
          <p:nvPr/>
        </p:nvGraphicFramePr>
        <p:xfrm>
          <a:off x="3863752" y="4221088"/>
          <a:ext cx="7920880" cy="1960880"/>
        </p:xfrm>
        <a:graphic>
          <a:graphicData uri="http://schemas.openxmlformats.org/drawingml/2006/table">
            <a:tbl>
              <a:tblPr firstRow="1" bandRow="1">
                <a:tableStyleId>{21E4AEA4-8DFA-4A89-87EB-49C32662AFE0}</a:tableStyleId>
              </a:tblPr>
              <a:tblGrid>
                <a:gridCol w="2232248">
                  <a:extLst>
                    <a:ext uri="{9D8B030D-6E8A-4147-A177-3AD203B41FA5}">
                      <a16:colId xmlns="" xmlns:a16="http://schemas.microsoft.com/office/drawing/2014/main" val="20000"/>
                    </a:ext>
                  </a:extLst>
                </a:gridCol>
                <a:gridCol w="1569775">
                  <a:extLst>
                    <a:ext uri="{9D8B030D-6E8A-4147-A177-3AD203B41FA5}">
                      <a16:colId xmlns="" xmlns:a16="http://schemas.microsoft.com/office/drawing/2014/main" val="20001"/>
                    </a:ext>
                  </a:extLst>
                </a:gridCol>
                <a:gridCol w="2091112">
                  <a:extLst>
                    <a:ext uri="{9D8B030D-6E8A-4147-A177-3AD203B41FA5}">
                      <a16:colId xmlns="" xmlns:a16="http://schemas.microsoft.com/office/drawing/2014/main" val="20002"/>
                    </a:ext>
                  </a:extLst>
                </a:gridCol>
                <a:gridCol w="2027745">
                  <a:extLst>
                    <a:ext uri="{9D8B030D-6E8A-4147-A177-3AD203B41FA5}">
                      <a16:colId xmlns="" xmlns:a16="http://schemas.microsoft.com/office/drawing/2014/main" val="20003"/>
                    </a:ext>
                  </a:extLst>
                </a:gridCol>
              </a:tblGrid>
              <a:tr h="370840">
                <a:tc gridSpan="4">
                  <a:txBody>
                    <a:bodyPr/>
                    <a:lstStyle/>
                    <a:p>
                      <a:pPr algn="ctr"/>
                      <a:r>
                        <a:rPr lang="tr-TR" sz="2800" dirty="0"/>
                        <a:t>Sayısal</a:t>
                      </a:r>
                      <a:r>
                        <a:rPr lang="tr-TR" sz="2800" baseline="0" dirty="0"/>
                        <a:t> Bölüm</a:t>
                      </a:r>
                      <a:endParaRPr lang="tr-TR" sz="2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a:txBody>
                    <a:bodyPr/>
                    <a:lstStyle/>
                    <a:p>
                      <a:pPr algn="ctr"/>
                      <a:r>
                        <a:rPr lang="tr-TR" sz="2000" b="1" dirty="0"/>
                        <a:t>Ders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t>Soru Sayısı</a:t>
                      </a:r>
                    </a:p>
                    <a:p>
                      <a:pPr algn="ctr"/>
                      <a:endParaRPr lang="tr-TR" sz="2000" b="1" dirty="0"/>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 xmlns:a16="http://schemas.microsoft.com/office/drawing/2014/main" val="10001"/>
                  </a:ext>
                </a:extLst>
              </a:tr>
              <a:tr h="370840">
                <a:tc>
                  <a:txBody>
                    <a:bodyPr/>
                    <a:lstStyle/>
                    <a:p>
                      <a:r>
                        <a:rPr lang="tr-TR" b="1" dirty="0"/>
                        <a:t>Matematik</a:t>
                      </a:r>
                      <a:endParaRPr lang="tr-TR" b="1" dirty="0">
                        <a:solidFill>
                          <a:schemeClr val="accent5">
                            <a:lumMod val="75000"/>
                          </a:schemeClr>
                        </a:solidFill>
                      </a:endParaRPr>
                    </a:p>
                  </a:txBody>
                  <a:tcPr/>
                </a:tc>
                <a:tc rowSpan="2">
                  <a:txBody>
                    <a:bodyPr/>
                    <a:lstStyle/>
                    <a:p>
                      <a:pPr algn="ctr"/>
                      <a:r>
                        <a:rPr lang="tr-TR" sz="2400" b="1" dirty="0"/>
                        <a:t>40</a:t>
                      </a:r>
                      <a:endParaRPr lang="tr-TR" sz="2400" b="1" dirty="0">
                        <a:solidFill>
                          <a:schemeClr val="accent5">
                            <a:lumMod val="75000"/>
                          </a:schemeClr>
                        </a:solidFill>
                      </a:endParaRPr>
                    </a:p>
                  </a:txBody>
                  <a:tcPr anchor="ctr"/>
                </a:tc>
                <a:tc rowSpan="2">
                  <a:txBody>
                    <a:bodyPr/>
                    <a:lstStyle/>
                    <a:p>
                      <a:pPr algn="ctr"/>
                      <a:r>
                        <a:rPr lang="tr-TR" sz="2400" b="1" dirty="0"/>
                        <a:t>11.30</a:t>
                      </a:r>
                      <a:endParaRPr lang="tr-TR" sz="2400" b="1" dirty="0">
                        <a:solidFill>
                          <a:schemeClr val="accent5">
                            <a:lumMod val="75000"/>
                          </a:schemeClr>
                        </a:solidFill>
                      </a:endParaRPr>
                    </a:p>
                  </a:txBody>
                  <a:tcPr anchor="ctr"/>
                </a:tc>
                <a:tc rowSpan="2">
                  <a:txBody>
                    <a:bodyPr/>
                    <a:lstStyle/>
                    <a:p>
                      <a:pPr algn="ctr"/>
                      <a:r>
                        <a:rPr lang="tr-TR" sz="2400" b="1" dirty="0"/>
                        <a:t>80 Dakika</a:t>
                      </a:r>
                      <a:endParaRPr lang="tr-TR" sz="2400" b="1" dirty="0">
                        <a:solidFill>
                          <a:schemeClr val="accent5">
                            <a:lumMod val="75000"/>
                          </a:schemeClr>
                        </a:solidFill>
                      </a:endParaRPr>
                    </a:p>
                  </a:txBody>
                  <a:tcPr anchor="ctr"/>
                </a:tc>
                <a:extLst>
                  <a:ext uri="{0D108BD9-81ED-4DB2-BD59-A6C34878D82A}">
                    <a16:rowId xmlns="" xmlns:a16="http://schemas.microsoft.com/office/drawing/2014/main" val="10002"/>
                  </a:ext>
                </a:extLst>
              </a:tr>
              <a:tr h="370840">
                <a:tc>
                  <a:txBody>
                    <a:bodyPr/>
                    <a:lstStyle/>
                    <a:p>
                      <a:r>
                        <a:rPr lang="tr-TR" b="1" dirty="0"/>
                        <a:t>Fen ve Teknoloji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3"/>
                  </a:ext>
                </a:extLst>
              </a:tr>
            </a:tbl>
          </a:graphicData>
        </a:graphic>
      </p:graphicFrame>
      <p:graphicFrame>
        <p:nvGraphicFramePr>
          <p:cNvPr id="9" name="8 Tablo"/>
          <p:cNvGraphicFramePr>
            <a:graphicFrameLocks noGrp="1"/>
          </p:cNvGraphicFramePr>
          <p:nvPr/>
        </p:nvGraphicFramePr>
        <p:xfrm>
          <a:off x="3863752" y="1268760"/>
          <a:ext cx="7848872" cy="2702560"/>
        </p:xfrm>
        <a:graphic>
          <a:graphicData uri="http://schemas.openxmlformats.org/drawingml/2006/table">
            <a:tbl>
              <a:tblPr firstRow="1" bandRow="1">
                <a:tableStyleId>{5C22544A-7EE6-4342-B048-85BDC9FD1C3A}</a:tableStyleId>
              </a:tblPr>
              <a:tblGrid>
                <a:gridCol w="2232248">
                  <a:extLst>
                    <a:ext uri="{9D8B030D-6E8A-4147-A177-3AD203B41FA5}">
                      <a16:colId xmlns="" xmlns:a16="http://schemas.microsoft.com/office/drawing/2014/main" val="20000"/>
                    </a:ext>
                  </a:extLst>
                </a:gridCol>
                <a:gridCol w="1481197">
                  <a:extLst>
                    <a:ext uri="{9D8B030D-6E8A-4147-A177-3AD203B41FA5}">
                      <a16:colId xmlns="" xmlns:a16="http://schemas.microsoft.com/office/drawing/2014/main" val="20001"/>
                    </a:ext>
                  </a:extLst>
                </a:gridCol>
                <a:gridCol w="2173209">
                  <a:extLst>
                    <a:ext uri="{9D8B030D-6E8A-4147-A177-3AD203B41FA5}">
                      <a16:colId xmlns="" xmlns:a16="http://schemas.microsoft.com/office/drawing/2014/main" val="20002"/>
                    </a:ext>
                  </a:extLst>
                </a:gridCol>
                <a:gridCol w="1962218">
                  <a:extLst>
                    <a:ext uri="{9D8B030D-6E8A-4147-A177-3AD203B41FA5}">
                      <a16:colId xmlns="" xmlns:a16="http://schemas.microsoft.com/office/drawing/2014/main" val="20003"/>
                    </a:ext>
                  </a:extLst>
                </a:gridCol>
              </a:tblGrid>
              <a:tr h="370840">
                <a:tc gridSpan="4">
                  <a:txBody>
                    <a:bodyPr/>
                    <a:lstStyle/>
                    <a:p>
                      <a:pPr algn="ctr"/>
                      <a:r>
                        <a:rPr lang="tr-TR" sz="2800" dirty="0"/>
                        <a:t>Sözel Bölüm</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a:txBody>
                    <a:bodyPr/>
                    <a:lstStyle/>
                    <a:p>
                      <a:pPr algn="ctr"/>
                      <a:r>
                        <a:rPr lang="tr-TR" sz="2000" b="1" dirty="0"/>
                        <a:t>Ders</a:t>
                      </a:r>
                    </a:p>
                  </a:txBody>
                  <a:tcPr/>
                </a:tc>
                <a:tc>
                  <a:txBody>
                    <a:bodyPr/>
                    <a:lstStyle/>
                    <a:p>
                      <a:pPr algn="ctr"/>
                      <a:r>
                        <a:rPr lang="tr-TR" sz="2000" b="1" dirty="0"/>
                        <a:t>Soru Sayısı</a:t>
                      </a:r>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 xmlns:a16="http://schemas.microsoft.com/office/drawing/2014/main" val="10001"/>
                  </a:ext>
                </a:extLst>
              </a:tr>
              <a:tr h="370840">
                <a:tc>
                  <a:txBody>
                    <a:bodyPr/>
                    <a:lstStyle/>
                    <a:p>
                      <a:r>
                        <a:rPr lang="tr-TR" b="1" dirty="0"/>
                        <a:t>Türkçe</a:t>
                      </a:r>
                      <a:endParaRPr lang="tr-TR" b="1" dirty="0">
                        <a:solidFill>
                          <a:schemeClr val="accent5">
                            <a:lumMod val="75000"/>
                          </a:schemeClr>
                        </a:solidFill>
                      </a:endParaRPr>
                    </a:p>
                  </a:txBody>
                  <a:tcPr/>
                </a:tc>
                <a:tc rowSpan="4">
                  <a:txBody>
                    <a:bodyPr/>
                    <a:lstStyle/>
                    <a:p>
                      <a:pPr algn="ctr"/>
                      <a:r>
                        <a:rPr lang="tr-TR" sz="2400" b="1" dirty="0"/>
                        <a:t>50</a:t>
                      </a:r>
                      <a:endParaRPr lang="tr-TR" sz="2400" b="1" dirty="0">
                        <a:solidFill>
                          <a:schemeClr val="accent5">
                            <a:lumMod val="75000"/>
                          </a:schemeClr>
                        </a:solidFill>
                      </a:endParaRPr>
                    </a:p>
                  </a:txBody>
                  <a:tcPr anchor="ctr"/>
                </a:tc>
                <a:tc rowSpan="4">
                  <a:txBody>
                    <a:bodyPr/>
                    <a:lstStyle/>
                    <a:p>
                      <a:pPr algn="ctr"/>
                      <a:r>
                        <a:rPr lang="tr-TR" sz="2400" b="1" dirty="0"/>
                        <a:t>09.30</a:t>
                      </a:r>
                      <a:endParaRPr lang="tr-TR" sz="2400" b="1" dirty="0">
                        <a:solidFill>
                          <a:schemeClr val="accent5">
                            <a:lumMod val="75000"/>
                          </a:schemeClr>
                        </a:solidFill>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75 Dakika</a:t>
                      </a:r>
                    </a:p>
                    <a:p>
                      <a:pPr algn="ctr"/>
                      <a:endParaRPr lang="tr-TR" sz="2400" b="1" dirty="0">
                        <a:solidFill>
                          <a:schemeClr val="accent5">
                            <a:lumMod val="75000"/>
                          </a:schemeClr>
                        </a:solidFill>
                      </a:endParaRPr>
                    </a:p>
                  </a:txBody>
                  <a:tcPr anchor="ctr"/>
                </a:tc>
                <a:extLst>
                  <a:ext uri="{0D108BD9-81ED-4DB2-BD59-A6C34878D82A}">
                    <a16:rowId xmlns="" xmlns:a16="http://schemas.microsoft.com/office/drawing/2014/main" val="10002"/>
                  </a:ext>
                </a:extLst>
              </a:tr>
              <a:tr h="370840">
                <a:tc>
                  <a:txBody>
                    <a:bodyPr/>
                    <a:lstStyle/>
                    <a:p>
                      <a:r>
                        <a:rPr lang="tr-TR" b="1" dirty="0"/>
                        <a:t>İnkılâp Tarihi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3"/>
                  </a:ext>
                </a:extLst>
              </a:tr>
              <a:tr h="370840">
                <a:tc>
                  <a:txBody>
                    <a:bodyPr/>
                    <a:lstStyle/>
                    <a:p>
                      <a:r>
                        <a:rPr lang="tr-TR" b="1" dirty="0"/>
                        <a:t>Din Kültürü ve A.B.</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4"/>
                  </a:ext>
                </a:extLst>
              </a:tr>
              <a:tr h="370840">
                <a:tc>
                  <a:txBody>
                    <a:bodyPr/>
                    <a:lstStyle/>
                    <a:p>
                      <a:r>
                        <a:rPr lang="tr-TR" b="1" dirty="0"/>
                        <a:t>Yabancı Dil</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45383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MERKEZİ YERLEŞTİRME NASIL OLACAK?</a:t>
            </a:r>
            <a:r>
              <a:rPr lang="en-US" dirty="0"/>
              <a:t/>
            </a:r>
            <a:br>
              <a:rPr lang="en-US" dirty="0"/>
            </a:br>
            <a:endParaRPr lang="vi-VN" dirty="0"/>
          </a:p>
        </p:txBody>
      </p:sp>
      <p:sp>
        <p:nvSpPr>
          <p:cNvPr id="8" name="Title 13"/>
          <p:cNvSpPr txBox="1">
            <a:spLocks/>
          </p:cNvSpPr>
          <p:nvPr/>
        </p:nvSpPr>
        <p:spPr>
          <a:xfrm>
            <a:off x="6093968" y="1383163"/>
            <a:ext cx="5762672" cy="492442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1-Sınav Puanı,</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a:t>
            </a:r>
            <a:r>
              <a:rPr lang="tr-TR" sz="2800" b="1" i="1" dirty="0">
                <a:solidFill>
                  <a:schemeClr val="accent5">
                    <a:lumMod val="75000"/>
                  </a:schemeClr>
                </a:solidFill>
                <a:ea typeface="Roboto Condensed" panose="02000000000000000000" pitchFamily="2" charset="0"/>
              </a:rPr>
              <a:t>Yıl Sonu Başarı Puanı Üstünlüğü </a:t>
            </a:r>
            <a:r>
              <a:rPr lang="tr-TR" sz="2000" b="1" i="1" dirty="0">
                <a:solidFill>
                  <a:schemeClr val="bg2">
                    <a:lumMod val="25000"/>
                  </a:schemeClr>
                </a:solidFill>
                <a:ea typeface="Roboto Condensed" panose="02000000000000000000" pitchFamily="2" charset="0"/>
              </a:rPr>
              <a:t>(sırasıyla 8,7 ve 6. Sınıf)</a:t>
            </a:r>
            <a:endParaRPr lang="tr-TR" sz="2800" b="1" i="1" dirty="0">
              <a:solidFill>
                <a:schemeClr val="bg2">
                  <a:lumMod val="25000"/>
                </a:schemeClr>
              </a:solidFill>
              <a:ea typeface="Roboto Condensed" panose="02000000000000000000" pitchFamily="2" charset="0"/>
            </a:endParaRP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4-Tercih önceliği,</a:t>
            </a:r>
          </a:p>
          <a:p>
            <a:r>
              <a:rPr lang="tr-TR" sz="2800" b="1" i="1" dirty="0">
                <a:solidFill>
                  <a:schemeClr val="accent5">
                    <a:lumMod val="75000"/>
                  </a:schemeClr>
                </a:solidFill>
                <a:latin typeface="+mj-lt"/>
                <a:ea typeface="Roboto Condensed" panose="02000000000000000000" pitchFamily="2" charset="0"/>
              </a:rPr>
              <a:t>5-Öğrencinin Yaşı (küçük olana)</a:t>
            </a:r>
          </a:p>
          <a:p>
            <a:endParaRPr lang="tr-TR" sz="2800" b="1" i="1" dirty="0">
              <a:solidFill>
                <a:schemeClr val="accent5">
                  <a:lumMod val="75000"/>
                </a:schemeClr>
              </a:solidFill>
              <a:latin typeface="+mj-lt"/>
              <a:ea typeface="Roboto Condensed" panose="02000000000000000000" pitchFamily="2" charset="0"/>
            </a:endParaRPr>
          </a:p>
          <a:p>
            <a:r>
              <a:rPr lang="tr-TR" sz="2000" b="1" i="1" dirty="0">
                <a:solidFill>
                  <a:schemeClr val="bg2">
                    <a:lumMod val="25000"/>
                  </a:schemeClr>
                </a:solidFill>
                <a:latin typeface="+mj-lt"/>
                <a:ea typeface="Roboto Condensed" panose="02000000000000000000" pitchFamily="2" charset="0"/>
              </a:rPr>
              <a:t>Öncelikle sınav puanına bakılacak eşitlik olması durumunda sırasıyla diğer kriterlere bakılacak.</a:t>
            </a:r>
          </a:p>
          <a:p>
            <a:endParaRPr lang="en-US" sz="2800" b="1" i="1" dirty="0">
              <a:solidFill>
                <a:schemeClr val="accent5">
                  <a:lumMod val="75000"/>
                </a:schemeClr>
              </a:solidFill>
              <a:latin typeface="+mj-lt"/>
              <a:ea typeface="Roboto Condensed" panose="02000000000000000000" pitchFamily="2" charset="0"/>
            </a:endParaRPr>
          </a:p>
        </p:txBody>
      </p:sp>
      <p:sp>
        <p:nvSpPr>
          <p:cNvPr id="3" name="Dikdörtgen 2"/>
          <p:cNvSpPr/>
          <p:nvPr/>
        </p:nvSpPr>
        <p:spPr>
          <a:xfrm>
            <a:off x="479376" y="1823850"/>
            <a:ext cx="4896544" cy="3976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479376" y="2258055"/>
            <a:ext cx="4896544" cy="3108543"/>
          </a:xfrm>
          <a:prstGeom prst="rect">
            <a:avLst/>
          </a:prstGeom>
          <a:noFill/>
        </p:spPr>
        <p:txBody>
          <a:bodyPr wrap="square" rtlCol="0">
            <a:spAutoFit/>
          </a:bodyPr>
          <a:lstStyle/>
          <a:p>
            <a:pPr algn="ctr"/>
            <a:r>
              <a:rPr lang="tr-TR" sz="8000" dirty="0">
                <a:ln w="18415" cmpd="sng">
                  <a:solidFill>
                    <a:srgbClr val="FFFFFF"/>
                  </a:solidFill>
                  <a:prstDash val="solid"/>
                </a:ln>
                <a:solidFill>
                  <a:srgbClr val="FFFFFF"/>
                </a:solidFill>
                <a:effectLst>
                  <a:outerShdw blurRad="63500" dir="3600000" algn="tl" rotWithShape="0">
                    <a:srgbClr val="000000">
                      <a:alpha val="70000"/>
                    </a:srgbClr>
                  </a:outerShdw>
                </a:effectLst>
              </a:rPr>
              <a:t>MERKEZİ</a:t>
            </a: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YERLEŞTİRMEDE </a:t>
            </a:r>
          </a:p>
          <a:p>
            <a:pPr algn="ctr"/>
            <a:r>
              <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rPr>
              <a:t>KRİTERLER</a:t>
            </a:r>
          </a:p>
        </p:txBody>
      </p:sp>
    </p:spTree>
    <p:extLst>
      <p:ext uri="{BB962C8B-B14F-4D97-AF65-F5344CB8AC3E}">
        <p14:creationId xmlns:p14="http://schemas.microsoft.com/office/powerpoint/2010/main" val="4073420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156</TotalTime>
  <Words>1223</Words>
  <Application>Microsoft Office PowerPoint</Application>
  <PresentationFormat>Geniş ekran</PresentationFormat>
  <Paragraphs>171</Paragraphs>
  <Slides>51</Slides>
  <Notes>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51</vt:i4>
      </vt:variant>
    </vt:vector>
  </HeadingPairs>
  <TitlesOfParts>
    <vt:vector size="63" baseType="lpstr">
      <vt:lpstr>宋体</vt:lpstr>
      <vt:lpstr>Arial</vt:lpstr>
      <vt:lpstr>Calibri</vt:lpstr>
      <vt:lpstr>Century Gothic</vt:lpstr>
      <vt:lpstr>Oswald Regular</vt:lpstr>
      <vt:lpstr>Roboto Condensed</vt:lpstr>
      <vt:lpstr>Roboto Light</vt:lpstr>
      <vt:lpstr>Signika Negative</vt:lpstr>
      <vt:lpstr>Source Sans Pro Light</vt:lpstr>
      <vt:lpstr>Tahoma</vt:lpstr>
      <vt:lpstr>Wingdings 3</vt:lpstr>
      <vt:lpstr>Dilim</vt:lpstr>
      <vt:lpstr>LGS BAŞARISINI Arttırma</vt:lpstr>
      <vt:lpstr>                    LİSELERE YERLEŞTİRME NASIL YAPILACAK?</vt:lpstr>
      <vt:lpstr>SINAVLA ÖĞRENCİ ALAN LİSELER HANGİLERİ?</vt:lpstr>
      <vt:lpstr>SINAV ve YERLEŞTİME TAKVİMİ </vt:lpstr>
      <vt:lpstr>HANGİ DERSTEN KAÇ SORU ÇIKACAK? </vt:lpstr>
      <vt:lpstr>TESTLERİN KATSAYILARI? </vt:lpstr>
      <vt:lpstr>SORULAR NASIL OLACAK? </vt:lpstr>
      <vt:lpstr> SINAV SÜRESİ VE BAŞLAMA SAATİ? </vt:lpstr>
      <vt:lpstr>MERKEZİ YERLEŞTİRME NASIL OLACAK? </vt:lpstr>
      <vt:lpstr>GÜZEL SANATLAR VE SPOR LİSELERİNE YERLEŞTİRME NASIL OLACAK? </vt:lpstr>
      <vt:lpstr>PowerPoint Sunusu</vt:lpstr>
      <vt:lpstr>PowerPoint Sunusu</vt:lpstr>
      <vt:lpstr>Veli Olarak yapılmaması gereken hatalar</vt:lpstr>
      <vt:lpstr>PowerPoint Sunusu</vt:lpstr>
      <vt:lpstr>PowerPoint Sunusu</vt:lpstr>
      <vt:lpstr>PowerPoint Sunusu</vt:lpstr>
      <vt:lpstr>PowerPoint Sunusu</vt:lpstr>
      <vt:lpstr>PowerPoint Sunusu</vt:lpstr>
      <vt:lpstr>PowerPoint Sunusu</vt:lpstr>
      <vt:lpstr>PowerPoint Sunusu</vt:lpstr>
      <vt:lpstr>Veli olarak motivasyon nasıl sağlanır</vt:lpstr>
      <vt:lpstr>PowerPoint Sunusu</vt:lpstr>
      <vt:lpstr>PowerPoint Sunusu</vt:lpstr>
      <vt:lpstr>PowerPoint Sunusu</vt:lpstr>
      <vt:lpstr>PowerPoint Sunusu</vt:lpstr>
      <vt:lpstr>PowerPoint Sunusu</vt:lpstr>
      <vt:lpstr>PowerPoint Sunusu</vt:lpstr>
      <vt:lpstr>Matematik Yanlışı Çok Olan Öğrencilere Çözüm</vt:lpstr>
      <vt:lpstr>PowerPoint Sunusu</vt:lpstr>
      <vt:lpstr>PowerPoint Sunusu</vt:lpstr>
      <vt:lpstr>PowerPoint Sunusu</vt:lpstr>
      <vt:lpstr>PowerPoint Sunusu</vt:lpstr>
      <vt:lpstr>türkçe Yanlışı Çok Olan Öğrencilere Çözüm</vt:lpstr>
      <vt:lpstr>PowerPoint Sunusu</vt:lpstr>
      <vt:lpstr>PowerPoint Sunusu</vt:lpstr>
      <vt:lpstr>PowerPoint Sunusu</vt:lpstr>
      <vt:lpstr>PowerPoint Sunusu</vt:lpstr>
      <vt:lpstr>İnkilap tarihi Yanlışı Çok Olan Öğrencilere Çözüm</vt:lpstr>
      <vt:lpstr>İnkilap tarihi Yanlışı Çok Olan Öğrencilere Çözüm</vt:lpstr>
      <vt:lpstr>Fen Yanlışı Çok Olan Öğrencilere Çözüm </vt:lpstr>
      <vt:lpstr>PowerPoint Sunusu</vt:lpstr>
      <vt:lpstr>PowerPoint Sunusu</vt:lpstr>
      <vt:lpstr>İngilizce Yanlışı Çok Olan Öğrencilere Çözüm </vt:lpstr>
      <vt:lpstr>PowerPoint Sunusu</vt:lpstr>
      <vt:lpstr>PowerPoint Sunusu</vt:lpstr>
      <vt:lpstr>Din kültürü Yanlışı Çok Olan Öğrencilere Çözüm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LGS Başarıyı Arttırma</dc:title>
  <dc:creator>Windows Kullanıcısı</dc:creator>
  <cp:lastModifiedBy>Windows Kullanıcısı</cp:lastModifiedBy>
  <cp:revision>30</cp:revision>
  <dcterms:created xsi:type="dcterms:W3CDTF">2021-11-25T05:25:45Z</dcterms:created>
  <dcterms:modified xsi:type="dcterms:W3CDTF">2021-11-25T08:12:44Z</dcterms:modified>
</cp:coreProperties>
</file>